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5" r:id="rId3"/>
    <p:sldId id="288" r:id="rId4"/>
    <p:sldId id="257" r:id="rId5"/>
    <p:sldId id="263" r:id="rId6"/>
    <p:sldId id="264" r:id="rId7"/>
    <p:sldId id="265" r:id="rId8"/>
    <p:sldId id="266" r:id="rId9"/>
    <p:sldId id="262" r:id="rId10"/>
    <p:sldId id="259" r:id="rId11"/>
    <p:sldId id="260" r:id="rId12"/>
    <p:sldId id="261" r:id="rId13"/>
    <p:sldId id="267" r:id="rId14"/>
    <p:sldId id="269" r:id="rId15"/>
    <p:sldId id="268" r:id="rId16"/>
    <p:sldId id="280" r:id="rId17"/>
    <p:sldId id="281" r:id="rId18"/>
    <p:sldId id="290" r:id="rId19"/>
    <p:sldId id="286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77" r:id="rId29"/>
    <p:sldId id="291" r:id="rId30"/>
    <p:sldId id="279" r:id="rId31"/>
    <p:sldId id="297" r:id="rId32"/>
    <p:sldId id="294" r:id="rId33"/>
    <p:sldId id="295" r:id="rId34"/>
    <p:sldId id="289" r:id="rId35"/>
    <p:sldId id="293" r:id="rId36"/>
  </p:sldIdLst>
  <p:sldSz cx="9144000" cy="6858000" type="screen4x3"/>
  <p:notesSz cx="6858000" cy="9144000"/>
  <p:defaultTextStyle>
    <a:lvl1pPr marL="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Arial" charset="0"/>
      </a:defRPr>
    </a:lvl1pPr>
    <a:lvl2pPr marL="4572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Arial" charset="0"/>
      </a:defRPr>
    </a:lvl2pPr>
    <a:lvl3pPr marL="9144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Arial" charset="0"/>
      </a:defRPr>
    </a:lvl3pPr>
    <a:lvl4pPr marL="13716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Arial" charset="0"/>
      </a:defRPr>
    </a:lvl4pPr>
    <a:lvl5pPr marL="18288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Arial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endParaRPr lang="en-US" altLang="en-US" sz="1400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/>
            <a:endParaRPr lang="en-US" altLang="en-US" sz="1400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r"/>
            <a:fld id="{12FF1C42-D199-2030-1000-587298610EC3}" type="slidenum">
              <a:rPr lang="en-US" altLang="en-US" sz="1400" dirty="0"/>
              <a:t>‹#›</a:t>
            </a:fld>
            <a:endParaRPr lang="en-US" altLang="en-US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endParaRPr lang="en-US" altLang="en-US" sz="1400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/>
            <a:endParaRPr lang="en-US" altLang="en-US" sz="1400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r"/>
            <a:fld id="{12FF1C42-D199-2030-1000-587298610EC3}" type="slidenum">
              <a:rPr lang="en-US" altLang="en-US" sz="1400" dirty="0"/>
              <a:t>‹#›</a:t>
            </a:fld>
            <a:endParaRPr lang="en-US" altLang="en-US" sz="14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00" r:id="rId1"/>
    <p:sldLayoutId id="2147489101" r:id="rId2"/>
    <p:sldLayoutId id="2147489102" r:id="rId3"/>
    <p:sldLayoutId id="2147489103" r:id="rId4"/>
    <p:sldLayoutId id="2147489104" r:id="rId5"/>
    <p:sldLayoutId id="2147489105" r:id="rId6"/>
    <p:sldLayoutId id="2147489106" r:id="rId7"/>
    <p:sldLayoutId id="2147489107" r:id="rId8"/>
    <p:sldLayoutId id="2147489108" r:id="rId9"/>
    <p:sldLayoutId id="2147489109" r:id="rId10"/>
    <p:sldLayoutId id="2147489110" r:id="rId11"/>
    <p:sldLayoutId id="2147489111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Arial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Arial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Arial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Arial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Arial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Arial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049"/>
          <p:cNvSpPr>
            <a:spLocks noGrp="1"/>
          </p:cNvSpPr>
          <p:nvPr>
            <p:ph type="subTitle" idx="4294967295"/>
          </p:nvPr>
        </p:nvSpPr>
        <p:spPr>
          <a:xfrm>
            <a:off x="1676400" y="990600"/>
            <a:ext cx="6400800" cy="381000"/>
          </a:xfrm>
          <a:ln/>
        </p:spPr>
        <p:txBody>
          <a:bodyPr wrap="square" lIns="91440" tIns="45720" rIns="91440" bIns="45720" anchor="t" anchorCtr="0"/>
          <a:lstStyle>
            <a:lvl1pPr marL="0" algn="ctr">
              <a:buNone/>
              <a:defRPr/>
            </a:lvl1pPr>
            <a:lvl2pPr marL="457200" algn="ctr">
              <a:buNone/>
              <a:defRPr/>
            </a:lvl2pPr>
            <a:lvl3pPr marL="914400" algn="ctr">
              <a:buNone/>
              <a:defRPr/>
            </a:lvl3pPr>
            <a:lvl4pPr marL="1371600" algn="ctr">
              <a:buNone/>
              <a:defRPr/>
            </a:lvl4pPr>
            <a:lvl5pPr marL="1828800" algn="ctr">
              <a:buNone/>
              <a:defRPr/>
            </a:lvl5pPr>
          </a:lstStyle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2051" name="Title 2050"/>
          <p:cNvPicPr>
            <a:picLocks noGrp="1" noChangeAspect="1"/>
          </p:cNvPicPr>
          <p:nvPr>
            <p:ph type="ctrTitle" idx="4294967295"/>
          </p:nvPr>
        </p:nvPicPr>
        <p:blipFill>
          <a:blip r:embed="rId2">
            <a:alphaModFix/>
            <a:extLst/>
          </a:blip>
          <a:srcRect/>
          <a:stretch>
            <a:fillRect/>
          </a:stretch>
        </p:blipFill>
        <p:spPr>
          <a:xfrm>
            <a:off x="381000" y="457200"/>
            <a:ext cx="1277938" cy="1273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2" name="Picture 2051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381000" y="2057400"/>
            <a:ext cx="12954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2052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7391400" y="457200"/>
            <a:ext cx="12954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2053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1905000" y="3124200"/>
            <a:ext cx="12954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2054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334000" y="5181600"/>
            <a:ext cx="12954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2055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2286000" y="4800600"/>
            <a:ext cx="12954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7" name="Picture 2056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7162800" y="2971800"/>
            <a:ext cx="1295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8" name="Rectangle 2057"/>
          <p:cNvSpPr>
            <a:spLocks/>
          </p:cNvSpPr>
          <p:nvPr/>
        </p:nvSpPr>
        <p:spPr>
          <a:xfrm>
            <a:off x="1905000" y="457200"/>
            <a:ext cx="5638800" cy="213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sz="3600" kern="10">
                <a:ln>
                  <a:solidFill>
                    <a:srgbClr val="FF3300"/>
                  </a:solidFill>
                </a:ln>
                <a:solidFill>
                  <a:srgbClr val="000000"/>
                </a:solidFill>
                <a:latin typeface="Times New Roman"/>
                <a:ea typeface="Times New Roman"/>
              </a:rPr>
              <a:t>Nhiệt chào mừng các cô giáo về dự giờ 
</a:t>
            </a:r>
          </a:p>
        </p:txBody>
      </p:sp>
      <p:sp>
        <p:nvSpPr>
          <p:cNvPr id="2059" name="Rectangle 2058"/>
          <p:cNvSpPr>
            <a:spLocks/>
          </p:cNvSpPr>
          <p:nvPr/>
        </p:nvSpPr>
        <p:spPr>
          <a:xfrm>
            <a:off x="2590800" y="1524000"/>
            <a:ext cx="434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b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sz="2000" b="1" kern="10">
                <a:ln/>
                <a:blipFill rotWithShape="0">
                  <a:blip r:embed="rId4">
                    <a:extLst/>
                  </a:blip>
                  <a:srcRect/>
                  <a:stretch>
                    <a:fillRect/>
                  </a:stretch>
                </a:blipFill>
                <a:latin typeface="Times New Roman"/>
                <a:ea typeface="Times New Roman"/>
              </a:rPr>
              <a:t>GIÁO ÁN KHÁM PHÁ KHOA HỌC
</a:t>
            </a:r>
          </a:p>
        </p:txBody>
      </p:sp>
      <p:sp>
        <p:nvSpPr>
          <p:cNvPr id="2060" name="Rectangle 2059"/>
          <p:cNvSpPr>
            <a:spLocks/>
          </p:cNvSpPr>
          <p:nvPr/>
        </p:nvSpPr>
        <p:spPr>
          <a:xfrm>
            <a:off x="2209800" y="2819400"/>
            <a:ext cx="51054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4"/>
                <a:gd name="adj2" fmla="val 0"/>
              </a:avLst>
            </a:prstTxWarp>
          </a:bodyPr>
          <a:lstStyle/>
          <a:p>
            <a:pPr algn="ctr"/>
            <a:r>
              <a:rPr sz="2400" kern="10">
                <a:ln>
                  <a:solidFill>
                    <a:srgbClr val="FF00FF"/>
                  </a:solidFill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br" rotWithShape="0">
                    <a:srgbClr val="C0C0C0">
                      <a:alpha val="79998"/>
                    </a:srgbClr>
                  </a:outerShdw>
                </a:effectLst>
                <a:latin typeface="Times New Roman"/>
                <a:ea typeface="Times New Roman"/>
              </a:rPr>
              <a:t>TÌM HIỂU MỘT SỐ PTGT ĐƯỜNG BỘ
</a:t>
            </a:r>
          </a:p>
        </p:txBody>
      </p:sp>
      <p:pic>
        <p:nvPicPr>
          <p:cNvPr id="2061" name="Picture 2060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7010400" y="4572000"/>
            <a:ext cx="1830388" cy="11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Picture 2061"/>
          <p:cNvPicPr>
            <a:picLocks noChangeAspect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304800" y="5257800"/>
            <a:ext cx="2133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3" name="Picture 2062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486400" y="2971800"/>
            <a:ext cx="12954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4" name="Picture 2063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3962400" y="762000"/>
            <a:ext cx="12954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5" name="Picture 2064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1066800" y="228600"/>
            <a:ext cx="1295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6" name="Rectangle 2065"/>
          <p:cNvSpPr>
            <a:spLocks/>
          </p:cNvSpPr>
          <p:nvPr/>
        </p:nvSpPr>
        <p:spPr>
          <a:xfrm>
            <a:off x="3581400" y="4572000"/>
            <a:ext cx="152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2067" name="Rectangle 2066"/>
          <p:cNvSpPr>
            <a:spLocks/>
          </p:cNvSpPr>
          <p:nvPr/>
        </p:nvSpPr>
        <p:spPr>
          <a:xfrm>
            <a:off x="3505200" y="4183063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2068" name="Rectangle 2067"/>
          <p:cNvSpPr>
            <a:spLocks/>
          </p:cNvSpPr>
          <p:nvPr/>
        </p:nvSpPr>
        <p:spPr>
          <a:xfrm>
            <a:off x="2817983" y="4421312"/>
            <a:ext cx="3659017" cy="51740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/>
              <a:t>Lớp : chồi 2</a:t>
            </a:r>
          </a:p>
        </p:txBody>
      </p:sp>
      <p:sp>
        <p:nvSpPr>
          <p:cNvPr id="2069" name="Rectangle 2068"/>
          <p:cNvSpPr>
            <a:spLocks/>
          </p:cNvSpPr>
          <p:nvPr/>
        </p:nvSpPr>
        <p:spPr>
          <a:xfrm>
            <a:off x="2362200" y="5334000"/>
            <a:ext cx="4497216" cy="5274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Giáo viên:H JUET NIÊ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126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Chở người, chở hàng</a:t>
            </a:r>
          </a:p>
        </p:txBody>
      </p:sp>
      <p:pic>
        <p:nvPicPr>
          <p:cNvPr id="11267" name="Text Placeholder 11266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alphaModFix/>
            <a:extLst/>
          </a:blip>
          <a:srcRect/>
          <a:stretch>
            <a:fillRect/>
          </a:stretch>
        </p:blipFill>
        <p:spPr>
          <a:xfrm>
            <a:off x="228600" y="1447800"/>
            <a:ext cx="4495800" cy="4953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268" name="Picture 11267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029200" y="1371600"/>
            <a:ext cx="38862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2289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7086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Xe máy </a:t>
            </a:r>
          </a:p>
        </p:txBody>
      </p:sp>
      <p:pic>
        <p:nvPicPr>
          <p:cNvPr id="12291" name="Text Placeholder 12290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alphaModFix/>
            <a:extLst/>
          </a:blip>
          <a:srcRect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331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3048000" cy="487362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2400" dirty="0"/>
              <a:t>Đầu xe và gương xe</a:t>
            </a:r>
          </a:p>
        </p:txBody>
      </p:sp>
      <p:pic>
        <p:nvPicPr>
          <p:cNvPr id="13315" name="Picture 13314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04800" y="762000"/>
            <a:ext cx="86106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433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endParaRPr lang="en-US" altLang="en-US" dirty="0"/>
          </a:p>
        </p:txBody>
      </p:sp>
      <p:sp>
        <p:nvSpPr>
          <p:cNvPr id="14339" name="Text Placeholder 14338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endParaRPr lang="en-US" altLang="en-US" dirty="0"/>
          </a:p>
        </p:txBody>
      </p:sp>
      <p:pic>
        <p:nvPicPr>
          <p:cNvPr id="14340" name="Picture 14339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09600" y="2133600"/>
            <a:ext cx="7924800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536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Bánh xe</a:t>
            </a:r>
          </a:p>
        </p:txBody>
      </p:sp>
      <p:sp>
        <p:nvSpPr>
          <p:cNvPr id="15363" name="Text Placeholder 1536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endParaRPr lang="en-US" altLang="en-US" dirty="0"/>
          </a:p>
        </p:txBody>
      </p:sp>
      <p:pic>
        <p:nvPicPr>
          <p:cNvPr id="15364" name="Picture 15363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04800" y="1295400"/>
            <a:ext cx="85344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638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3657600" cy="563562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3600" dirty="0"/>
              <a:t>Biển xe</a:t>
            </a:r>
          </a:p>
        </p:txBody>
      </p:sp>
      <p:sp>
        <p:nvSpPr>
          <p:cNvPr id="16387" name="Text Placeholder 16386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endParaRPr lang="en-US" altLang="en-US" dirty="0"/>
          </a:p>
        </p:txBody>
      </p:sp>
      <p:sp>
        <p:nvSpPr>
          <p:cNvPr id="16388" name="Rectangle 16387"/>
          <p:cNvSpPr>
            <a:spLocks noChangeAspect="1"/>
          </p:cNvSpPr>
          <p:nvPr/>
        </p:nvSpPr>
        <p:spPr>
          <a:xfrm>
            <a:off x="3790950" y="2843213"/>
            <a:ext cx="1562100" cy="11715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dirty="0"/>
          </a:p>
        </p:txBody>
      </p:sp>
      <p:sp>
        <p:nvSpPr>
          <p:cNvPr id="16389" name="Rectangle 16388"/>
          <p:cNvSpPr>
            <a:spLocks noChangeAspect="1"/>
          </p:cNvSpPr>
          <p:nvPr/>
        </p:nvSpPr>
        <p:spPr>
          <a:xfrm>
            <a:off x="3790950" y="2843213"/>
            <a:ext cx="1562100" cy="11715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dirty="0"/>
          </a:p>
        </p:txBody>
      </p:sp>
      <p:pic>
        <p:nvPicPr>
          <p:cNvPr id="16390" name="Picture 16389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81000" y="1066800"/>
            <a:ext cx="830580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7409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305800" cy="487363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3600" dirty="0">
                <a:solidFill>
                  <a:srgbClr val="3399FF"/>
                </a:solidFill>
              </a:rPr>
              <a:t>Tham gia GT phải đội mũ bảo hiểm</a:t>
            </a:r>
          </a:p>
        </p:txBody>
      </p:sp>
      <p:pic>
        <p:nvPicPr>
          <p:cNvPr id="17411" name="Picture 17410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57200" y="838200"/>
            <a:ext cx="81534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8433"/>
          <p:cNvSpPr>
            <a:spLocks noGrp="1"/>
          </p:cNvSpPr>
          <p:nvPr>
            <p:ph type="title" idx="4294967295"/>
          </p:nvPr>
        </p:nvSpPr>
        <p:spPr>
          <a:xfrm>
            <a:off x="2209800" y="381000"/>
            <a:ext cx="4419600" cy="762000"/>
          </a:xfrm>
          <a:solidFill>
            <a:srgbClr val="FFFFFF">
              <a:alpha val="100000"/>
            </a:srgbClr>
          </a:solidFill>
          <a:ln>
            <a:solidFill>
              <a:srgbClr val="FFFFFF"/>
            </a:solidFill>
          </a:ln>
        </p:spPr>
        <p:txBody>
          <a:bodyPr wrap="square" lIns="91440" tIns="45720" rIns="91440" bIns="45720" anchor="ctr"/>
          <a:lstStyle/>
          <a:p>
            <a:r>
              <a:rPr lang="en-US" altLang="en-US" sz="2800" dirty="0">
                <a:solidFill>
                  <a:srgbClr val="009999"/>
                </a:solidFill>
              </a:rPr>
              <a:t>Chở người và chở hàng</a:t>
            </a:r>
          </a:p>
        </p:txBody>
      </p:sp>
      <p:pic>
        <p:nvPicPr>
          <p:cNvPr id="18435" name="Picture 18434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648200" y="1752600"/>
            <a:ext cx="41910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6" name="Text Placeholder 18435"/>
          <p:cNvPicPr>
            <a:picLocks noGrp="1" noChangeAspect="1"/>
          </p:cNvPicPr>
          <p:nvPr>
            <p:ph type="body" idx="4294967295"/>
          </p:nvPr>
        </p:nvPicPr>
        <p:blipFill>
          <a:blip r:embed="rId3">
            <a:alphaModFix/>
            <a:extLst/>
          </a:blip>
          <a:srcRect/>
          <a:stretch>
            <a:fillRect/>
          </a:stretch>
        </p:blipFill>
        <p:spPr>
          <a:xfrm>
            <a:off x="304800" y="1676400"/>
            <a:ext cx="4038600" cy="48768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9457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So sánh: Xe đạp – xe máy</a:t>
            </a:r>
          </a:p>
        </p:txBody>
      </p:sp>
      <p:pic>
        <p:nvPicPr>
          <p:cNvPr id="19459" name="Picture 19458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1447800"/>
            <a:ext cx="4572000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0" name="Text Placeholder 19459"/>
          <p:cNvPicPr>
            <a:picLocks noGrp="1" noChangeAspect="1"/>
          </p:cNvPicPr>
          <p:nvPr>
            <p:ph type="body" idx="4294967295"/>
          </p:nvPr>
        </p:nvPicPr>
        <p:blipFill>
          <a:blip r:embed="rId3">
            <a:alphaModFix/>
            <a:extLst/>
          </a:blip>
          <a:srcRect/>
          <a:stretch>
            <a:fillRect/>
          </a:stretch>
        </p:blipFill>
        <p:spPr>
          <a:xfrm>
            <a:off x="4572000" y="1143000"/>
            <a:ext cx="4572000" cy="5715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Title 20481"/>
          <p:cNvPicPr>
            <a:picLocks noGrp="1" noChangeAspect="1"/>
          </p:cNvPicPr>
          <p:nvPr>
            <p:ph type="title" idx="4294967295"/>
          </p:nvPr>
        </p:nvPicPr>
        <p:blipFill>
          <a:blip r:embed="rId2">
            <a:alphaModFix/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483" name="Rectangle 20482"/>
          <p:cNvSpPr>
            <a:spLocks/>
          </p:cNvSpPr>
          <p:nvPr/>
        </p:nvSpPr>
        <p:spPr>
          <a:xfrm>
            <a:off x="685800" y="1447800"/>
            <a:ext cx="8229600" cy="22828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en-US" dirty="0"/>
              <a:t>Giống nhau: Đều là PTGT đường bộ, đều có 2 bánh đều chở người, chở hàng.</a:t>
            </a:r>
          </a:p>
          <a:p>
            <a:r>
              <a:rPr lang="en-US" altLang="en-US" dirty="0"/>
              <a:t>Khác nhau: Xe đạp chạy chậm, xe máy chạy nhanh hơn, xe đi được nhờ sức người, xe máy chạy được nhờ có xăng.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ext Placeholder 3073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alphaModFix/>
            <a:extLst/>
          </a:blip>
          <a:srcRect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075" name="Rectangle 3074"/>
          <p:cNvSpPr>
            <a:spLocks/>
          </p:cNvSpPr>
          <p:nvPr/>
        </p:nvSpPr>
        <p:spPr>
          <a:xfrm>
            <a:off x="914400" y="1905000"/>
            <a:ext cx="7696200" cy="1465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/>
              <a:t>Hoạt động 1: Trò chuyện gợi mở</a:t>
            </a:r>
          </a:p>
          <a:p>
            <a:pPr>
              <a:spcBef>
                <a:spcPct val="50000"/>
              </a:spcBef>
            </a:pPr>
            <a:r>
              <a:rPr lang="en-US" altLang="en-US" sz="3600" dirty="0"/>
              <a:t>- Hát vận động bài: “Em tập lái ô tô”</a:t>
            </a:r>
          </a:p>
        </p:txBody>
      </p:sp>
      <p:pic>
        <p:nvPicPr>
          <p:cNvPr id="3076" name="Picture 3075"/>
          <p:cNvPicPr>
            <a:picLocks noRot="1"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8229600" y="4572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/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07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150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2895600" cy="715962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3200" dirty="0"/>
              <a:t>Ô tô con</a:t>
            </a:r>
          </a:p>
        </p:txBody>
      </p:sp>
      <p:pic>
        <p:nvPicPr>
          <p:cNvPr id="21507" name="Picture 21506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2529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2514600" cy="639762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3200" dirty="0">
                <a:solidFill>
                  <a:srgbClr val="FF3300"/>
                </a:solidFill>
              </a:rPr>
              <a:t>Đầu ô tô</a:t>
            </a:r>
          </a:p>
        </p:txBody>
      </p:sp>
      <p:sp>
        <p:nvSpPr>
          <p:cNvPr id="22531" name="Text Placeholder 22530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endParaRPr lang="en-US" altLang="en-US" dirty="0"/>
          </a:p>
        </p:txBody>
      </p:sp>
      <p:pic>
        <p:nvPicPr>
          <p:cNvPr id="22532" name="Picture 22531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57200" y="1143000"/>
            <a:ext cx="82296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355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3352800" cy="487362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3200" dirty="0"/>
              <a:t>Gương xe ô tô</a:t>
            </a:r>
          </a:p>
        </p:txBody>
      </p:sp>
      <p:sp>
        <p:nvSpPr>
          <p:cNvPr id="23555" name="Text Placeholder 23554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endParaRPr lang="en-US" altLang="en-US" dirty="0"/>
          </a:p>
        </p:txBody>
      </p:sp>
      <p:pic>
        <p:nvPicPr>
          <p:cNvPr id="23556" name="Picture 23555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57200" y="1600200"/>
            <a:ext cx="83820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457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3200400" cy="563562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3200" dirty="0"/>
              <a:t>Bánh xe</a:t>
            </a:r>
          </a:p>
        </p:txBody>
      </p:sp>
      <p:sp>
        <p:nvSpPr>
          <p:cNvPr id="24579" name="Text Placeholder 24578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endParaRPr lang="en-US" altLang="en-US" dirty="0"/>
          </a:p>
        </p:txBody>
      </p:sp>
      <p:pic>
        <p:nvPicPr>
          <p:cNvPr id="24580" name="Picture 24579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5601"/>
          <p:cNvSpPr>
            <a:spLocks noGrp="1"/>
          </p:cNvSpPr>
          <p:nvPr>
            <p:ph type="title" idx="4294967295"/>
          </p:nvPr>
        </p:nvSpPr>
        <p:spPr>
          <a:xfrm>
            <a:off x="838200" y="304800"/>
            <a:ext cx="1600200" cy="685800"/>
          </a:xfrm>
          <a:ln/>
        </p:spPr>
        <p:txBody>
          <a:bodyPr wrap="square" lIns="91440" tIns="45720" rIns="91440" bIns="45720" anchor="ctr"/>
          <a:lstStyle/>
          <a:p>
            <a:pPr algn="l"/>
            <a:r>
              <a:rPr lang="en-US" altLang="en-US" sz="3200" dirty="0"/>
              <a:t>Ô tô tải</a:t>
            </a:r>
          </a:p>
        </p:txBody>
      </p:sp>
      <p:pic>
        <p:nvPicPr>
          <p:cNvPr id="25603" name="Picture 25602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838200" y="1143000"/>
            <a:ext cx="76962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662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2438400" cy="715962"/>
          </a:xfrm>
          <a:ln/>
        </p:spPr>
        <p:txBody>
          <a:bodyPr wrap="square" lIns="91440" tIns="45720" rIns="91440" bIns="45720" anchor="ctr"/>
          <a:lstStyle/>
          <a:p>
            <a:pPr algn="l"/>
            <a:r>
              <a:rPr lang="en-US" altLang="en-US" sz="3200" dirty="0"/>
              <a:t>Đầu ô tô tải</a:t>
            </a:r>
          </a:p>
        </p:txBody>
      </p:sp>
      <p:pic>
        <p:nvPicPr>
          <p:cNvPr id="26627" name="Picture 26626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09600" y="1447800"/>
            <a:ext cx="73914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7649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>
                <a:solidFill>
                  <a:srgbClr val="00CC00"/>
                </a:solidFill>
              </a:rPr>
              <a:t>Thùng xe</a:t>
            </a:r>
          </a:p>
        </p:txBody>
      </p:sp>
      <p:pic>
        <p:nvPicPr>
          <p:cNvPr id="27651" name="Picture 27650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8673"/>
          <p:cNvSpPr>
            <a:spLocks noGrp="1"/>
          </p:cNvSpPr>
          <p:nvPr>
            <p:ph type="body" idx="4294967295"/>
          </p:nvPr>
        </p:nvSpPr>
        <p:spPr>
          <a:xfrm>
            <a:off x="457200" y="228600"/>
            <a:ext cx="1752600" cy="533400"/>
          </a:xfrm>
          <a:ln/>
        </p:spPr>
        <p:txBody>
          <a:bodyPr wrap="square" lIns="91440" tIns="45720" rIns="91440" bIns="45720" anchor="t" anchorCtr="0"/>
          <a:lstStyle/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00FF"/>
                </a:solidFill>
              </a:rPr>
              <a:t>Bánh xe</a:t>
            </a:r>
            <a:r>
              <a:rPr lang="en-US" altLang="en-US" dirty="0"/>
              <a:t> </a:t>
            </a:r>
          </a:p>
        </p:txBody>
      </p:sp>
      <p:pic>
        <p:nvPicPr>
          <p:cNvPr id="28675" name="Picture 28674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752600" y="1447800"/>
            <a:ext cx="52578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9697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2667000" cy="487363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2800" dirty="0">
                <a:solidFill>
                  <a:srgbClr val="FF0000"/>
                </a:solidFill>
              </a:rPr>
              <a:t>Xe chở hàng</a:t>
            </a:r>
          </a:p>
        </p:txBody>
      </p:sp>
      <p:pic>
        <p:nvPicPr>
          <p:cNvPr id="29699" name="Picture 29698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28600" y="990600"/>
            <a:ext cx="891540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072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So sánh: Ô  tô con – ô tô tải</a:t>
            </a:r>
          </a:p>
        </p:txBody>
      </p:sp>
      <p:pic>
        <p:nvPicPr>
          <p:cNvPr id="30723" name="Picture 30722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1600200"/>
            <a:ext cx="502920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4" name="Picture 30723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343400" y="1447800"/>
            <a:ext cx="48006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097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9" name="Rectangle 4098"/>
          <p:cNvSpPr>
            <a:spLocks/>
          </p:cNvSpPr>
          <p:nvPr/>
        </p:nvSpPr>
        <p:spPr>
          <a:xfrm>
            <a:off x="304800" y="1981200"/>
            <a:ext cx="8534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</a:rPr>
              <a:t>Hoạt động 2: Quan sát đàm thoại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Text Placeholder 31745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alphaModFix/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747" name="Rectangle 31746"/>
          <p:cNvSpPr>
            <a:spLocks/>
          </p:cNvSpPr>
          <p:nvPr/>
        </p:nvSpPr>
        <p:spPr>
          <a:xfrm>
            <a:off x="1219200" y="1905000"/>
            <a:ext cx="6324600" cy="22828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/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66"/>
                </a:solidFill>
              </a:rPr>
              <a:t>Giống nhau: Đều là PTGT đường bộ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66"/>
                </a:solidFill>
              </a:rPr>
              <a:t>Khác nhau: Xe ô tô con chuyên chở người. Xe ô tô tải chuyên chở hàng, xe tải có thùng xe còn xe ô tô con thì không có thùng xe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2769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>
                <a:solidFill>
                  <a:srgbClr val="0000FF"/>
                </a:solidFill>
              </a:rPr>
              <a:t>Xích lô</a:t>
            </a:r>
          </a:p>
        </p:txBody>
      </p:sp>
      <p:pic>
        <p:nvPicPr>
          <p:cNvPr id="32771" name="Picture 32770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379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Máy xúc</a:t>
            </a:r>
          </a:p>
        </p:txBody>
      </p:sp>
      <p:pic>
        <p:nvPicPr>
          <p:cNvPr id="33795" name="Picture 33794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481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>
                <a:solidFill>
                  <a:srgbClr val="FF0000"/>
                </a:solidFill>
              </a:rPr>
              <a:t>Xe lu</a:t>
            </a:r>
          </a:p>
        </p:txBody>
      </p:sp>
      <p:pic>
        <p:nvPicPr>
          <p:cNvPr id="34819" name="Picture 34818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Text Placeholder 35841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alphaModFix/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5843" name="Rectangle 35842"/>
          <p:cNvSpPr>
            <a:spLocks/>
          </p:cNvSpPr>
          <p:nvPr/>
        </p:nvSpPr>
        <p:spPr>
          <a:xfrm>
            <a:off x="1447800" y="1981200"/>
            <a:ext cx="6172200" cy="2835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</a:rPr>
              <a:t>Hoạt động 3: Trò chơi vận động:</a:t>
            </a:r>
            <a:r>
              <a:rPr lang="en-US" altLang="en-US" sz="4000" dirty="0">
                <a:solidFill>
                  <a:srgbClr val="00FF00"/>
                </a:solidFill>
              </a:rPr>
              <a:t> </a:t>
            </a:r>
            <a:r>
              <a:rPr lang="en-US" altLang="en-US" sz="4000" dirty="0">
                <a:solidFill>
                  <a:srgbClr val="0000FF"/>
                </a:solidFill>
              </a:rPr>
              <a:t>Bé làm đèn giao thông </a:t>
            </a:r>
          </a:p>
        </p:txBody>
      </p:sp>
      <p:pic>
        <p:nvPicPr>
          <p:cNvPr id="35844" name="Picture 35843"/>
          <p:cNvPicPr>
            <a:picLocks noRot="1"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8305800" y="7620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/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7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6865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-533400"/>
            <a:ext cx="9144000" cy="80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867" name="Rectangle 36866"/>
          <p:cNvSpPr>
            <a:spLocks/>
          </p:cNvSpPr>
          <p:nvPr/>
        </p:nvSpPr>
        <p:spPr>
          <a:xfrm>
            <a:off x="1524000" y="1905000"/>
            <a:ext cx="6038850" cy="3200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4"/>
                <a:gd name="adj2" fmla="val 0"/>
              </a:avLst>
            </a:prstTxWarp>
          </a:bodyPr>
          <a:lstStyle/>
          <a:p>
            <a:pPr algn="ctr"/>
            <a:r>
              <a:rPr sz="3600" kern="10">
                <a:ln>
                  <a:noFill/>
                </a:ln>
                <a:solidFill>
                  <a:srgbClr val="0000FF"/>
                </a:solidFill>
                <a:effectLst>
                  <a:outerShdw dist="53882" dir="2700000" algn="br" rotWithShape="0">
                    <a:srgbClr val="C0C0C0">
                      <a:alpha val="79998"/>
                    </a:srgbClr>
                  </a:outerShdw>
                </a:effectLst>
                <a:latin typeface="Times New Roman"/>
                <a:ea typeface="Times New Roman"/>
              </a:rPr>
              <a:t>Bài học đến đây là kết thúc
Chúc các bé chăm ngoan học giỏ</a:t>
            </a:r>
          </a:p>
          <a:p>
            <a:pPr algn="ctr"/>
            <a:endParaRPr sz="3600" kern="10">
              <a:ln>
                <a:noFill/>
              </a:ln>
              <a:solidFill>
                <a:srgbClr val="0000FF"/>
              </a:solidFill>
              <a:effectLst>
                <a:outerShdw dist="53882" dir="2700000" algn="br" rotWithShape="0">
                  <a:srgbClr val="C0C0C0">
                    <a:alpha val="79998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12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3124200" cy="1066800"/>
          </a:xfrm>
          <a:ln/>
        </p:spPr>
        <p:txBody>
          <a:bodyPr wrap="square" lIns="91440" tIns="45720" rIns="91440" bIns="45720" anchor="ctr"/>
          <a:lstStyle/>
          <a:p>
            <a:pPr algn="l"/>
            <a:r>
              <a:rPr lang="en-US" altLang="en-US" sz="4000" dirty="0"/>
              <a:t>Xe đạp</a:t>
            </a:r>
          </a:p>
        </p:txBody>
      </p:sp>
      <p:pic>
        <p:nvPicPr>
          <p:cNvPr id="5123" name="Picture 5122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28600" y="5640388"/>
            <a:ext cx="1600200" cy="121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5123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429000" y="5640388"/>
            <a:ext cx="1600200" cy="121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5" name="Picture 5124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14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2971800" cy="792162"/>
          </a:xfrm>
          <a:ln/>
        </p:spPr>
        <p:txBody>
          <a:bodyPr wrap="square" lIns="91440" tIns="45720" rIns="91440" bIns="45720" anchor="ctr"/>
          <a:lstStyle/>
          <a:p>
            <a:pPr algn="l"/>
            <a:r>
              <a:rPr lang="en-US" altLang="en-US" dirty="0"/>
              <a:t>Khung xe</a:t>
            </a:r>
          </a:p>
        </p:txBody>
      </p:sp>
      <p:sp>
        <p:nvSpPr>
          <p:cNvPr id="6147" name="Text Placeholder 6146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endParaRPr lang="en-US" altLang="en-US" dirty="0"/>
          </a:p>
        </p:txBody>
      </p:sp>
      <p:pic>
        <p:nvPicPr>
          <p:cNvPr id="6148" name="Picture 6147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169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2743200" cy="639762"/>
          </a:xfrm>
          <a:ln/>
        </p:spPr>
        <p:txBody>
          <a:bodyPr wrap="square" lIns="91440" tIns="45720" rIns="91440" bIns="45720" anchor="ctr"/>
          <a:lstStyle/>
          <a:p>
            <a:pPr algn="l"/>
            <a:r>
              <a:rPr lang="en-US" altLang="en-US" sz="4000" dirty="0"/>
              <a:t>Yên xe</a:t>
            </a:r>
          </a:p>
        </p:txBody>
      </p:sp>
      <p:sp>
        <p:nvSpPr>
          <p:cNvPr id="7171" name="Text Placeholder 7170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endParaRPr lang="en-US" altLang="en-US" dirty="0"/>
          </a:p>
        </p:txBody>
      </p:sp>
      <p:pic>
        <p:nvPicPr>
          <p:cNvPr id="7172" name="Picture 7171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28600" y="990600"/>
            <a:ext cx="89154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819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pPr algn="l"/>
            <a:r>
              <a:rPr lang="en-US" altLang="en-US" dirty="0"/>
              <a:t>Bàn đạp</a:t>
            </a:r>
          </a:p>
        </p:txBody>
      </p:sp>
      <p:sp>
        <p:nvSpPr>
          <p:cNvPr id="8195" name="Rectangle 8194"/>
          <p:cNvSpPr>
            <a:spLocks noChangeAspect="1"/>
          </p:cNvSpPr>
          <p:nvPr/>
        </p:nvSpPr>
        <p:spPr>
          <a:xfrm>
            <a:off x="3890963" y="2857500"/>
            <a:ext cx="1362075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dirty="0"/>
          </a:p>
        </p:txBody>
      </p:sp>
      <p:sp>
        <p:nvSpPr>
          <p:cNvPr id="8196" name="Rectangle 8195"/>
          <p:cNvSpPr>
            <a:spLocks noChangeAspect="1"/>
          </p:cNvSpPr>
          <p:nvPr/>
        </p:nvSpPr>
        <p:spPr>
          <a:xfrm>
            <a:off x="63500" y="0"/>
            <a:ext cx="1362075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dirty="0"/>
          </a:p>
        </p:txBody>
      </p:sp>
      <p:sp>
        <p:nvSpPr>
          <p:cNvPr id="8197" name="Rectangle 8196"/>
          <p:cNvSpPr>
            <a:spLocks noChangeAspect="1"/>
          </p:cNvSpPr>
          <p:nvPr/>
        </p:nvSpPr>
        <p:spPr>
          <a:xfrm>
            <a:off x="3890963" y="2857500"/>
            <a:ext cx="1362075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dirty="0"/>
          </a:p>
        </p:txBody>
      </p:sp>
      <p:sp>
        <p:nvSpPr>
          <p:cNvPr id="8198" name="Rectangle 8197"/>
          <p:cNvSpPr>
            <a:spLocks noChangeAspect="1"/>
          </p:cNvSpPr>
          <p:nvPr/>
        </p:nvSpPr>
        <p:spPr>
          <a:xfrm>
            <a:off x="3890963" y="2857500"/>
            <a:ext cx="1362075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dirty="0"/>
          </a:p>
        </p:txBody>
      </p:sp>
      <p:sp>
        <p:nvSpPr>
          <p:cNvPr id="8199" name="Rectangle 8198"/>
          <p:cNvSpPr>
            <a:spLocks noChangeAspect="1"/>
          </p:cNvSpPr>
          <p:nvPr/>
        </p:nvSpPr>
        <p:spPr>
          <a:xfrm>
            <a:off x="3890963" y="2857500"/>
            <a:ext cx="1362075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dirty="0"/>
          </a:p>
        </p:txBody>
      </p:sp>
      <p:sp>
        <p:nvSpPr>
          <p:cNvPr id="8200" name="Rectangle 8199"/>
          <p:cNvSpPr>
            <a:spLocks noChangeAspect="1"/>
          </p:cNvSpPr>
          <p:nvPr/>
        </p:nvSpPr>
        <p:spPr>
          <a:xfrm>
            <a:off x="63500" y="0"/>
            <a:ext cx="1362075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dirty="0"/>
          </a:p>
        </p:txBody>
      </p:sp>
      <p:sp>
        <p:nvSpPr>
          <p:cNvPr id="8201" name="Rectangle 8200"/>
          <p:cNvSpPr>
            <a:spLocks noChangeAspect="1"/>
          </p:cNvSpPr>
          <p:nvPr/>
        </p:nvSpPr>
        <p:spPr>
          <a:xfrm>
            <a:off x="63500" y="0"/>
            <a:ext cx="1219200" cy="1219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dirty="0"/>
          </a:p>
        </p:txBody>
      </p:sp>
      <p:sp>
        <p:nvSpPr>
          <p:cNvPr id="8202" name="Rectangle 8201"/>
          <p:cNvSpPr>
            <a:spLocks noChangeAspect="1"/>
          </p:cNvSpPr>
          <p:nvPr/>
        </p:nvSpPr>
        <p:spPr>
          <a:xfrm>
            <a:off x="63500" y="0"/>
            <a:ext cx="1219200" cy="1219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dirty="0"/>
          </a:p>
        </p:txBody>
      </p:sp>
      <p:pic>
        <p:nvPicPr>
          <p:cNvPr id="8203" name="Picture 8202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066800" y="1828800"/>
            <a:ext cx="67818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921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Bánh xe</a:t>
            </a:r>
          </a:p>
        </p:txBody>
      </p:sp>
      <p:sp>
        <p:nvSpPr>
          <p:cNvPr id="9219" name="Text Placeholder 9218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endParaRPr lang="en-US" altLang="en-US" dirty="0"/>
          </a:p>
        </p:txBody>
      </p:sp>
      <p:pic>
        <p:nvPicPr>
          <p:cNvPr id="9220" name="Picture 9219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81000" y="1524000"/>
            <a:ext cx="83058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024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>
                <a:solidFill>
                  <a:srgbClr val="333399"/>
                </a:solidFill>
              </a:rPr>
              <a:t>Di chuyển</a:t>
            </a:r>
          </a:p>
        </p:txBody>
      </p:sp>
      <p:sp>
        <p:nvSpPr>
          <p:cNvPr id="10243" name="Text Placeholder 1024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endParaRPr lang="en-US" altLang="en-US" dirty="0"/>
          </a:p>
        </p:txBody>
      </p:sp>
      <p:pic>
        <p:nvPicPr>
          <p:cNvPr id="10244" name="Picture 10243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81000" y="1219200"/>
            <a:ext cx="84582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On-screen Show (4:3)</PresentationFormat>
  <Paragraphs>47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Times New Roman</vt:lpstr>
      <vt:lpstr/>
      <vt:lpstr>PowerPoint Presentation</vt:lpstr>
      <vt:lpstr>PowerPoint Presentation</vt:lpstr>
      <vt:lpstr>PowerPoint Presentation</vt:lpstr>
      <vt:lpstr>Xe đạp</vt:lpstr>
      <vt:lpstr>Khung xe</vt:lpstr>
      <vt:lpstr>Yên xe</vt:lpstr>
      <vt:lpstr>Bàn đạp</vt:lpstr>
      <vt:lpstr>Bánh xe</vt:lpstr>
      <vt:lpstr>Di chuyển</vt:lpstr>
      <vt:lpstr>Chở người, chở hàng</vt:lpstr>
      <vt:lpstr>Xe máy </vt:lpstr>
      <vt:lpstr>Đầu xe và gương xe</vt:lpstr>
      <vt:lpstr>PowerPoint Presentation</vt:lpstr>
      <vt:lpstr>Bánh xe</vt:lpstr>
      <vt:lpstr>Biển xe</vt:lpstr>
      <vt:lpstr>Tham gia GT phải đội mũ bảo hiểm</vt:lpstr>
      <vt:lpstr>Chở người và chở hàng</vt:lpstr>
      <vt:lpstr>So sánh: Xe đạp – xe máy</vt:lpstr>
      <vt:lpstr>PowerPoint Presentation</vt:lpstr>
      <vt:lpstr>Ô tô con</vt:lpstr>
      <vt:lpstr>Đầu ô tô</vt:lpstr>
      <vt:lpstr>Gương xe ô tô</vt:lpstr>
      <vt:lpstr>Bánh xe</vt:lpstr>
      <vt:lpstr>Ô tô tải</vt:lpstr>
      <vt:lpstr>Đầu ô tô tải</vt:lpstr>
      <vt:lpstr>Thùng xe</vt:lpstr>
      <vt:lpstr>PowerPoint Presentation</vt:lpstr>
      <vt:lpstr>Xe chở hàng</vt:lpstr>
      <vt:lpstr>So sánh: Ô  tô con – ô tô tải</vt:lpstr>
      <vt:lpstr>PowerPoint Presentation</vt:lpstr>
      <vt:lpstr>Xích lô</vt:lpstr>
      <vt:lpstr>Máy xúc</vt:lpstr>
      <vt:lpstr>Xe lu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 32bit VS7</dc:creator>
  <cp:lastModifiedBy>Win 8 32bit VS7</cp:lastModifiedBy>
  <cp:revision>1</cp:revision>
  <dcterms:modified xsi:type="dcterms:W3CDTF">2020-07-10T03:22:33Z</dcterms:modified>
</cp:coreProperties>
</file>