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59" r:id="rId3"/>
    <p:sldId id="304" r:id="rId4"/>
    <p:sldId id="261" r:id="rId5"/>
    <p:sldId id="262" r:id="rId6"/>
    <p:sldId id="305" r:id="rId7"/>
    <p:sldId id="316" r:id="rId8"/>
    <p:sldId id="306" r:id="rId9"/>
    <p:sldId id="317" r:id="rId10"/>
    <p:sldId id="309" r:id="rId11"/>
    <p:sldId id="307" r:id="rId12"/>
    <p:sldId id="310" r:id="rId13"/>
    <p:sldId id="311" r:id="rId14"/>
    <p:sldId id="308" r:id="rId15"/>
    <p:sldId id="312" r:id="rId16"/>
    <p:sldId id="313" r:id="rId17"/>
    <p:sldId id="314" r:id="rId18"/>
    <p:sldId id="315" r:id="rId19"/>
    <p:sldId id="275" r:id="rId2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FF33"/>
    <a:srgbClr val="FF33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20"/>
    <p:restoredTop sz="94660"/>
  </p:normalViewPr>
  <p:slideViewPr>
    <p:cSldViewPr showGuides="1">
      <p:cViewPr varScale="1">
        <p:scale>
          <a:sx n="65" d="100"/>
          <a:sy n="65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/>
              <a:pPr lvl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/>
              <a:pPr lvl="0"/>
              <a:t>5/13/2021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en-US"/>
              <a:pPr lvl="0"/>
              <a:t>5/13/2021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google.com.vn/imgres?imgurl=http://www.datxanh.com.vn/datxanh/data/library/KGS_CuaSo_06.jpg&amp;imgrefurl=http://www.datxanh.com.vn/datxanh/index.php?c=library&amp;m=library_detail&amp;id=175&amp;page=7&amp;usg=__RS_pVKHJn7Y7QWI0H72irqh6Ebo=&amp;h=301&amp;w=350&amp;sz=48&amp;hl=vi&amp;start=16&amp;um=1&amp;tbnid=AD8cJ-zGsQlA1M:&amp;tbnh=103&amp;tbnw=120&amp;prev=/images?q=cay+day+leo+o+cua+so&amp;um=1&amp;hl=vi&amp;sa=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6145"/>
          <p:cNvSpPr>
            <a:spLocks noGrp="1"/>
          </p:cNvSpPr>
          <p:nvPr>
            <p:ph type="ctrTitle"/>
          </p:nvPr>
        </p:nvSpPr>
        <p:spPr>
          <a:xfrm>
            <a:off x="457200" y="3657600"/>
            <a:ext cx="7696200" cy="1676400"/>
          </a:xfrm>
        </p:spPr>
        <p:txBody>
          <a:bodyPr anchor="ctr"/>
          <a:lstStyle/>
          <a:p>
            <a:pPr defTabSz="914400">
              <a:buClrTx/>
              <a:buSzTx/>
              <a:buFontTx/>
            </a:pPr>
            <a:r>
              <a:rPr sz="4000" kern="1200" baseline="0" err="1">
                <a:solidFill>
                  <a:schemeClr val="hlink"/>
                </a:solidFill>
                <a:latin typeface="Times New Roman" panose="02020603050405020304" pitchFamily="18" charset="0"/>
              </a:rPr>
              <a:t>Thơ: Cây </a:t>
            </a:r>
            <a:r>
              <a:rPr lang="en-US" sz="4000" kern="1200" baseline="0" err="1">
                <a:solidFill>
                  <a:schemeClr val="hlink"/>
                </a:solidFill>
                <a:latin typeface="Times New Roman" panose="02020603050405020304" pitchFamily="18" charset="0"/>
              </a:rPr>
              <a:t>D</a:t>
            </a:r>
            <a:r>
              <a:rPr sz="4000" kern="1200" baseline="0" err="1">
                <a:solidFill>
                  <a:schemeClr val="hlink"/>
                </a:solidFill>
                <a:latin typeface="Times New Roman" panose="02020603050405020304" pitchFamily="18" charset="0"/>
              </a:rPr>
              <a:t>ây </a:t>
            </a:r>
            <a:r>
              <a:rPr lang="en-US" sz="4000" kern="1200" baseline="0" err="1">
                <a:solidFill>
                  <a:schemeClr val="hlink"/>
                </a:solidFill>
                <a:latin typeface="Times New Roman" panose="02020603050405020304" pitchFamily="18" charset="0"/>
              </a:rPr>
              <a:t>L</a:t>
            </a:r>
            <a:r>
              <a:rPr sz="4000" kern="1200" baseline="0" err="1">
                <a:solidFill>
                  <a:schemeClr val="hlink"/>
                </a:solidFill>
                <a:latin typeface="Times New Roman" panose="02020603050405020304" pitchFamily="18" charset="0"/>
              </a:rPr>
              <a:t>eo</a:t>
            </a:r>
            <a:br>
              <a:rPr sz="4000" kern="1200" baseline="0" err="1">
                <a:solidFill>
                  <a:schemeClr val="hlink"/>
                </a:solidFill>
                <a:latin typeface="Times New Roman" panose="02020603050405020304" pitchFamily="18" charset="0"/>
              </a:rPr>
            </a:br>
            <a:r>
              <a:rPr sz="4000" kern="1200" baseline="0" err="1">
                <a:solidFill>
                  <a:schemeClr val="hlink"/>
                </a:solidFill>
                <a:latin typeface="Times New Roman" panose="02020603050405020304" pitchFamily="18" charset="0"/>
              </a:rPr>
              <a:t>Đối tượng</a:t>
            </a:r>
            <a:r>
              <a:rPr sz="4000" kern="1200" baseline="0">
                <a:solidFill>
                  <a:schemeClr val="hlink"/>
                </a:solidFill>
                <a:latin typeface="Times New Roman" panose="02020603050405020304" pitchFamily="18" charset="0"/>
              </a:rPr>
              <a:t>: </a:t>
            </a:r>
            <a:r>
              <a:rPr lang="en-US" sz="4000" kern="1200" baseline="0">
                <a:solidFill>
                  <a:schemeClr val="hlink"/>
                </a:solidFill>
                <a:latin typeface="Times New Roman" panose="02020603050405020304" pitchFamily="18" charset="0"/>
              </a:rPr>
              <a:t>Lớp chồi</a:t>
            </a:r>
            <a:r>
              <a:rPr sz="4000" kern="1200" baseline="0">
                <a:solidFill>
                  <a:schemeClr val="hlink"/>
                </a:solidFill>
                <a:latin typeface="Times New Roman" panose="02020603050405020304" pitchFamily="18" charset="0"/>
              </a:rPr>
              <a:t/>
            </a:r>
            <a:br>
              <a:rPr sz="4000" kern="1200" baseline="0">
                <a:solidFill>
                  <a:schemeClr val="hlink"/>
                </a:solidFill>
                <a:latin typeface="Times New Roman" panose="02020603050405020304" pitchFamily="18" charset="0"/>
              </a:rPr>
            </a:br>
            <a:r>
              <a:rPr sz="3600" kern="1200" baseline="0" err="1">
                <a:solidFill>
                  <a:schemeClr val="hlink"/>
                </a:solidFill>
                <a:latin typeface="Times New Roman" panose="02020603050405020304" pitchFamily="18" charset="0"/>
              </a:rPr>
              <a:t>Người thực hiện: </a:t>
            </a:r>
            <a:r>
              <a:rPr lang="en-US" sz="3600" kern="1200" baseline="0" err="1">
                <a:solidFill>
                  <a:schemeClr val="hlink"/>
                </a:solidFill>
                <a:latin typeface="Times New Roman" panose="02020603050405020304" pitchFamily="18" charset="0"/>
              </a:rPr>
              <a:t>Nguyễn Thị Hiền</a:t>
            </a:r>
            <a:r>
              <a:rPr sz="3600" kern="1200" baseline="0">
                <a:solidFill>
                  <a:schemeClr val="hlink"/>
                </a:solidFill>
                <a:latin typeface="Times New Roman" panose="02020603050405020304" pitchFamily="18" charset="0"/>
              </a:rPr>
              <a:t/>
            </a:r>
            <a:br>
              <a:rPr sz="3600" kern="1200" baseline="0">
                <a:solidFill>
                  <a:schemeClr val="hlink"/>
                </a:solidFill>
                <a:latin typeface="Times New Roman" panose="02020603050405020304" pitchFamily="18" charset="0"/>
              </a:rPr>
            </a:br>
            <a:r>
              <a:rPr sz="4400" kern="1200" baseline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Trường M</a:t>
            </a:r>
            <a:r>
              <a:rPr lang="en-US" sz="4400" kern="1200" baseline="0" err="1">
                <a:solidFill>
                  <a:srgbClr val="0000FF"/>
                </a:solidFill>
                <a:latin typeface="Times New Roman" panose="02020603050405020304" pitchFamily="18" charset="0"/>
              </a:rPr>
              <a:t>ẫu Giáo Hoa Ban</a:t>
            </a:r>
            <a:r>
              <a:rPr sz="4400" kern="1200" baseline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6148" name="Picture 6147" descr="ga co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35966">
            <a:off x="34925" y="-66675"/>
            <a:ext cx="1317625" cy="164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6149" descr="kien_va_nam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855002">
            <a:off x="7637463" y="5178425"/>
            <a:ext cx="15240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6150" descr="ga con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09600" y="5181600"/>
            <a:ext cx="23622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6151" descr="Butterfly-02-june[1]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77125" y="-228600"/>
            <a:ext cx="1666875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6152" descr="Butterfly-02-june[1]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-45711584">
            <a:off x="2133600" y="0"/>
            <a:ext cx="1200150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4" name="Rectangles 6153"/>
          <p:cNvSpPr/>
          <p:nvPr/>
        </p:nvSpPr>
        <p:spPr>
          <a:xfrm>
            <a:off x="1371600" y="990600"/>
            <a:ext cx="6781800" cy="37338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762662"/>
              </a:avLst>
            </a:prstTxWarp>
            <a:normAutofit/>
          </a:bodyPr>
          <a:lstStyle/>
          <a:p>
            <a:pPr algn="ctr" eaLnBrk="1" hangingPunct="1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5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 ÁN: CHO TRẺ LÀM QUEN</a:t>
            </a:r>
          </a:p>
        </p:txBody>
      </p:sp>
      <p:sp>
        <p:nvSpPr>
          <p:cNvPr id="6155" name="Rectangles 6154"/>
          <p:cNvSpPr/>
          <p:nvPr/>
        </p:nvSpPr>
        <p:spPr>
          <a:xfrm>
            <a:off x="1981200" y="2209800"/>
            <a:ext cx="546735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1" hangingPunct="1"/>
            <a:r>
              <a:rPr lang="en-US" sz="3600" spc="72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outerShdw dist="45791" dir="3378595" algn="ctr" rotWithShape="0">
                    <a:srgbClr val="4D4D4D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VỚI TÁC PHẨM VĂN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1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83969" descr="cayle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3972" name="Rectangles 83971"/>
          <p:cNvSpPr/>
          <p:nvPr/>
        </p:nvSpPr>
        <p:spPr>
          <a:xfrm>
            <a:off x="228600" y="228600"/>
            <a:ext cx="4035425" cy="19208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sz="6000" err="1">
                <a:solidFill>
                  <a:srgbClr val="FF00FF"/>
                </a:solidFill>
                <a:latin typeface="Times New Roman" panose="02020603050405020304" pitchFamily="18" charset="0"/>
              </a:rPr>
              <a:t>Và nghển cổ</a:t>
            </a:r>
            <a:endParaRPr sz="6000">
              <a:solidFill>
                <a:srgbClr val="FF00FF"/>
              </a:solidFill>
              <a:latin typeface="Times New Roman" panose="02020603050405020304" pitchFamily="18" charset="0"/>
            </a:endParaRPr>
          </a:p>
          <a:p>
            <a:r>
              <a:rPr sz="6000" err="1">
                <a:solidFill>
                  <a:srgbClr val="FF00FF"/>
                </a:solidFill>
                <a:latin typeface="Times New Roman" panose="02020603050405020304" pitchFamily="18" charset="0"/>
              </a:rPr>
              <a:t>lên trời cao</a:t>
            </a:r>
            <a:endParaRPr sz="600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ext Placeholder 81922"/>
          <p:cNvSpPr>
            <a:spLocks noGrp="1"/>
          </p:cNvSpPr>
          <p:nvPr>
            <p:ph type="body" idx="1"/>
          </p:nvPr>
        </p:nvSpPr>
        <p:spPr>
          <a:xfrm>
            <a:off x="533400" y="914400"/>
            <a:ext cx="8229600" cy="4525963"/>
          </a:xfrm>
        </p:spPr>
        <p:txBody>
          <a:bodyPr/>
          <a:lstStyle/>
          <a:p>
            <a:pPr>
              <a:buNone/>
            </a:pPr>
            <a:r>
              <a:rPr sz="4000" err="1">
                <a:latin typeface="Times New Roman" panose="02020603050405020304" pitchFamily="18" charset="0"/>
              </a:rPr>
              <a:t>Cây dây leo bò ra cửa sổ làm gì</a:t>
            </a:r>
            <a:r>
              <a:rPr sz="4000"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84993" descr="cay day leo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4995" name="Title 84994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1143000"/>
          </a:xfrm>
        </p:spPr>
        <p:txBody>
          <a:bodyPr anchor="ctr"/>
          <a:lstStyle/>
          <a:p>
            <a:pPr algn="l"/>
            <a:r>
              <a:rPr sz="6000" err="1">
                <a:solidFill>
                  <a:schemeClr val="bg1"/>
                </a:solidFill>
                <a:latin typeface="Times New Roman" panose="02020603050405020304" pitchFamily="18" charset="0"/>
              </a:rPr>
              <a:t>Ra ngoài trời</a:t>
            </a:r>
            <a:br>
              <a:rPr sz="6000" err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sz="6000" err="1">
                <a:solidFill>
                  <a:schemeClr val="bg1"/>
                </a:solidFill>
                <a:latin typeface="Times New Roman" panose="02020603050405020304" pitchFamily="18" charset="0"/>
              </a:rPr>
              <a:t>Cho dễ thở</a:t>
            </a:r>
            <a:br>
              <a:rPr sz="6000" err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sz="6000" err="1">
                <a:solidFill>
                  <a:schemeClr val="bg1"/>
                </a:solidFill>
                <a:latin typeface="Times New Roman" panose="02020603050405020304" pitchFamily="18" charset="0"/>
              </a:rPr>
              <a:t>Tắm nắng gió</a:t>
            </a:r>
            <a:endParaRPr sz="6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87041" descr="m3991042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043" name="Picture 87042" descr="cay day leo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0"/>
            <a:ext cx="5715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7044" name="Title 87043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 anchor="ctr"/>
          <a:lstStyle/>
          <a:p>
            <a:pPr algn="l"/>
            <a:r>
              <a:rPr sz="6000" err="1">
                <a:solidFill>
                  <a:schemeClr val="bg1"/>
                </a:solidFill>
                <a:latin typeface="Times New Roman" panose="02020603050405020304" pitchFamily="18" charset="0"/>
              </a:rPr>
              <a:t>Gội mưa rào</a:t>
            </a:r>
            <a:r>
              <a:rPr sz="6000">
                <a:solidFill>
                  <a:schemeClr val="bg1"/>
                </a:solidFill>
                <a:latin typeface="Times New Roman" panose="02020603050405020304" pitchFamily="18" charset="0"/>
              </a:rPr>
              <a:t/>
            </a:r>
            <a:br>
              <a:rPr sz="6000">
                <a:solidFill>
                  <a:schemeClr val="bg1"/>
                </a:solidFill>
                <a:latin typeface="Times New Roman" panose="02020603050405020304" pitchFamily="18" charset="0"/>
              </a:rPr>
            </a:br>
            <a:endParaRPr sz="6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ext Placeholder 82946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>
              <a:buNone/>
            </a:pPr>
            <a:r>
              <a:rPr sz="4400" err="1">
                <a:latin typeface="Times New Roman" panose="02020603050405020304" pitchFamily="18" charset="0"/>
              </a:rPr>
              <a:t> Nhờ được tắm nắng gió cây thế nào</a:t>
            </a:r>
            <a:r>
              <a:rPr sz="4400"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89089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/>
          </a:p>
        </p:txBody>
      </p:sp>
      <p:sp>
        <p:nvSpPr>
          <p:cNvPr id="89091" name="Rectangles 89090"/>
          <p:cNvSpPr/>
          <p:nvPr/>
        </p:nvSpPr>
        <p:spPr>
          <a:xfrm>
            <a:off x="0" y="6248400"/>
            <a:ext cx="3276600" cy="6096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sy="50000" rotWithShape="0">
              <a:srgbClr val="875B0D">
                <a:alpha val="7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sz="3200" err="1">
                <a:solidFill>
                  <a:srgbClr val="FFFEF7"/>
                </a:solidFill>
                <a:latin typeface=".VnTime" panose="020B7200000000000000" pitchFamily="34" charset="0"/>
              </a:rPr>
              <a:t>C©y Hoa d©y leo</a:t>
            </a:r>
            <a:endParaRPr sz="3200">
              <a:solidFill>
                <a:srgbClr val="FFFEF7"/>
              </a:solidFill>
              <a:latin typeface=".VnTime" panose="020B7200000000000000" pitchFamily="34" charset="0"/>
            </a:endParaRPr>
          </a:p>
        </p:txBody>
      </p:sp>
      <p:pic>
        <p:nvPicPr>
          <p:cNvPr id="89092" name="Text Placeholder 89091" descr="cay day leo2"/>
          <p:cNvPicPr>
            <a:picLocks noGrp="1" noChangeAspect="1"/>
          </p:cNvPicPr>
          <p:nvPr>
            <p:ph type="body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15400" cy="7239000"/>
          </a:xfrm>
        </p:spPr>
      </p:pic>
      <p:sp>
        <p:nvSpPr>
          <p:cNvPr id="89093" name="Rectangles 89092"/>
          <p:cNvSpPr/>
          <p:nvPr/>
        </p:nvSpPr>
        <p:spPr>
          <a:xfrm>
            <a:off x="0" y="0"/>
            <a:ext cx="4572000" cy="1920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6000" err="1">
                <a:solidFill>
                  <a:schemeClr val="bg1"/>
                </a:solidFill>
                <a:latin typeface="Times New Roman" panose="02020603050405020304" pitchFamily="18" charset="0"/>
              </a:rPr>
              <a:t>Cây mới cao</a:t>
            </a:r>
            <a:br>
              <a:rPr sz="6000" err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sz="6000" err="1">
                <a:solidFill>
                  <a:schemeClr val="bg1"/>
                </a:solidFill>
                <a:latin typeface="Times New Roman" panose="02020603050405020304" pitchFamily="18" charset="0"/>
              </a:rPr>
              <a:t>Hoa mới đẹp</a:t>
            </a:r>
            <a:endParaRPr sz="6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ext Placeholder 901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sz="4400" err="1">
                <a:latin typeface="Times New Roman" panose="02020603050405020304" pitchFamily="18" charset="0"/>
              </a:rPr>
              <a:t>Muốn cây được tươi tốt thì chúng ta phải làm gì</a:t>
            </a:r>
            <a:r>
              <a:rPr sz="4400">
                <a:latin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F:\Tranh ảnh dạy học\Hinh nen dep\SLGG_2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1141" name="Text Box 91140"/>
          <p:cNvSpPr txBox="1"/>
          <p:nvPr/>
        </p:nvSpPr>
        <p:spPr>
          <a:xfrm>
            <a:off x="2819400" y="1371600"/>
            <a:ext cx="6324600" cy="237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6000" err="1">
                <a:solidFill>
                  <a:schemeClr val="hlink"/>
                </a:solidFill>
                <a:latin typeface="Times New Roman" panose="02020603050405020304" pitchFamily="18" charset="0"/>
              </a:rPr>
              <a:t>Hoạt động</a:t>
            </a:r>
            <a:r>
              <a:rPr sz="6000">
                <a:solidFill>
                  <a:schemeClr val="hlink"/>
                </a:solidFill>
                <a:latin typeface="Times New Roman" panose="02020603050405020304" pitchFamily="18" charset="0"/>
              </a:rPr>
              <a:t> 4: </a:t>
            </a:r>
          </a:p>
          <a:p>
            <a:pPr>
              <a:spcBef>
                <a:spcPct val="50000"/>
              </a:spcBef>
            </a:pPr>
            <a:r>
              <a:rPr sz="6000" err="1">
                <a:solidFill>
                  <a:schemeClr val="hlink"/>
                </a:solidFill>
                <a:latin typeface="Times New Roman" panose="02020603050405020304" pitchFamily="18" charset="0"/>
              </a:rPr>
              <a:t>Dạy trẻ đọc thơ</a:t>
            </a:r>
            <a:endParaRPr sz="600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92161" descr="540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63" name="Text Box 92162"/>
          <p:cNvSpPr txBox="1"/>
          <p:nvPr/>
        </p:nvSpPr>
        <p:spPr>
          <a:xfrm>
            <a:off x="2438400" y="1600200"/>
            <a:ext cx="4800600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sz="4800" b="1" err="1">
                <a:latin typeface="Times New Roman" panose="02020603050405020304" pitchFamily="18" charset="0"/>
                <a:cs typeface="Arial" panose="020B0604020202020204" pitchFamily="34" charset="0"/>
              </a:rPr>
              <a:t>Ho</a:t>
            </a:r>
            <a:r>
              <a:rPr sz="4800" b="1" err="1">
                <a:latin typeface="Times New Roman" panose="02020603050405020304" pitchFamily="18" charset="0"/>
              </a:rPr>
              <a:t>ạt động</a:t>
            </a:r>
            <a:r>
              <a:rPr sz="4800" b="1">
                <a:latin typeface="Times New Roman" panose="02020603050405020304" pitchFamily="18" charset="0"/>
              </a:rPr>
              <a:t> 5:</a:t>
            </a:r>
          </a:p>
          <a:p>
            <a:pPr algn="ctr" eaLnBrk="1" hangingPunct="1"/>
            <a:r>
              <a:rPr lang="en-US" sz="4800" b="1">
                <a:latin typeface="Times New Roman" panose="02020603050405020304" pitchFamily="18" charset="0"/>
              </a:rPr>
              <a:t>Trò chơi: chung sức</a:t>
            </a:r>
            <a:r>
              <a:rPr sz="4800" b="1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28675" descr="KGS_CuaSo_06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7" name="Title 28676"/>
          <p:cNvSpPr>
            <a:spLocks noGrp="1"/>
          </p:cNvSpPr>
          <p:nvPr>
            <p:ph type="title"/>
          </p:nvPr>
        </p:nvSpPr>
        <p:spPr>
          <a:xfrm>
            <a:off x="533400" y="3048000"/>
            <a:ext cx="8229600" cy="1143000"/>
          </a:xfrm>
        </p:spPr>
        <p:txBody>
          <a:bodyPr anchor="ctr"/>
          <a:lstStyle/>
          <a:p>
            <a:r>
              <a:rPr sz="6000" err="1">
                <a:solidFill>
                  <a:srgbClr val="FF3300"/>
                </a:solidFill>
                <a:latin typeface="Times New Roman" panose="02020603050405020304" pitchFamily="18" charset="0"/>
              </a:rPr>
              <a:t>Kính chào và hẹn gặp lại</a:t>
            </a:r>
            <a:endParaRPr sz="60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8" name="Rectangles 28677"/>
          <p:cNvSpPr/>
          <p:nvPr/>
        </p:nvSpPr>
        <p:spPr>
          <a:xfrm>
            <a:off x="838200" y="1066800"/>
            <a:ext cx="73914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 eaLnBrk="1" hangingPunct="1"/>
            <a:r>
              <a:rPr lang="en-US" sz="3600">
                <a:ln w="9525" cap="flat" cmpd="sng">
                  <a:solidFill>
                    <a:srgbClr val="66FF33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Giờ học đến đây là kết thúc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Subtitle 7169" descr="dangquang_612"/>
          <p:cNvPicPr>
            <a:picLocks noGrp="1" noChangeAspect="1"/>
          </p:cNvPicPr>
          <p:nvPr>
            <p:ph type="subTitle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2" name="Rectangles 7171"/>
          <p:cNvSpPr/>
          <p:nvPr/>
        </p:nvSpPr>
        <p:spPr>
          <a:xfrm rot="443319">
            <a:off x="2209800" y="1066800"/>
            <a:ext cx="4443413" cy="19018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/>
            <a:r>
              <a:rPr lang="en-US" sz="20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  <a:tileRect/>
                </a:gra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1:</a:t>
            </a:r>
          </a:p>
          <a:p>
            <a:pPr algn="ctr"/>
            <a:r>
              <a:rPr lang="en-US" sz="20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  <a:tileRect/>
                </a:gra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TRÒ CHUYỆN CHỦ ĐỀ </a:t>
            </a:r>
          </a:p>
        </p:txBody>
      </p:sp>
      <p:pic>
        <p:nvPicPr>
          <p:cNvPr id="7173" name="Picture 7172" descr="Butterfly-02-june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22400797">
            <a:off x="7210425" y="0"/>
            <a:ext cx="1933575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7173" descr="Butterfly-02-june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4487069">
            <a:off x="671513" y="90488"/>
            <a:ext cx="1933575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7174" descr="Butterfly-02-june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22400797">
            <a:off x="3581400" y="3810000"/>
            <a:ext cx="1933575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7" name="Text Box 7176"/>
          <p:cNvSpPr txBox="1"/>
          <p:nvPr/>
        </p:nvSpPr>
        <p:spPr>
          <a:xfrm>
            <a:off x="1828800" y="2743200"/>
            <a:ext cx="6400800" cy="2030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600" err="1">
                <a:solidFill>
                  <a:srgbClr val="0000FF"/>
                </a:solidFill>
                <a:latin typeface="Times New Roman" panose="02020603050405020304" pitchFamily="18" charset="0"/>
              </a:rPr>
              <a:t>Cô c</a:t>
            </a:r>
            <a:r>
              <a:rPr lang="en-US" sz="3600" err="1">
                <a:solidFill>
                  <a:srgbClr val="0000FF"/>
                </a:solidFill>
                <a:latin typeface="Times New Roman" panose="02020603050405020304" pitchFamily="18" charset="0"/>
              </a:rPr>
              <a:t>ùng trẻ chơi trò chơi “ Gieo hạt”</a:t>
            </a:r>
            <a:endParaRPr sz="36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3600" err="1">
                <a:solidFill>
                  <a:srgbClr val="0000FF"/>
                </a:solidFill>
                <a:latin typeface="Times New Roman" panose="02020603050405020304" pitchFamily="18" charset="0"/>
              </a:rPr>
              <a:t>- Trò chuyện về chủ đề</a:t>
            </a:r>
            <a:endParaRPr sz="36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Text Box 78851"/>
          <p:cNvSpPr txBox="1"/>
          <p:nvPr/>
        </p:nvSpPr>
        <p:spPr>
          <a:xfrm>
            <a:off x="304800" y="3200400"/>
            <a:ext cx="8839200" cy="1630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err="1">
                <a:latin typeface="Times New Roman" panose="02020603050405020304" pitchFamily="18" charset="0"/>
              </a:rPr>
              <a:t>Lần 1: Cô đọc </a:t>
            </a:r>
            <a:r>
              <a:rPr lang="en-US" sz="4000" err="1">
                <a:latin typeface="Times New Roman" panose="02020603050405020304" pitchFamily="18" charset="0"/>
              </a:rPr>
              <a:t>thơ kết hợp chiếu bóng</a:t>
            </a:r>
            <a:endParaRPr sz="40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4000" err="1">
                <a:latin typeface="Times New Roman" panose="02020603050405020304" pitchFamily="18" charset="0"/>
              </a:rPr>
              <a:t>Lần 2: Cô đọc kết hợp </a:t>
            </a:r>
            <a:r>
              <a:rPr lang="en-US" sz="4000" err="1">
                <a:latin typeface="Times New Roman" panose="02020603050405020304" pitchFamily="18" charset="0"/>
              </a:rPr>
              <a:t>video</a:t>
            </a:r>
          </a:p>
        </p:txBody>
      </p:sp>
      <p:sp>
        <p:nvSpPr>
          <p:cNvPr id="78853" name="Rectangles 78852"/>
          <p:cNvSpPr/>
          <p:nvPr/>
        </p:nvSpPr>
        <p:spPr>
          <a:xfrm>
            <a:off x="533400" y="1066800"/>
            <a:ext cx="75438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2:</a:t>
            </a:r>
          </a:p>
          <a:p>
            <a:pPr algn="ctr"/>
            <a:r>
              <a:rPr lang="en-US" sz="360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ĐỌC THƠ DIỄN CẢM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024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defTabSz="914400">
              <a:buClrTx/>
              <a:buSzTx/>
              <a:buFontTx/>
            </a:pPr>
            <a:endParaRPr sz="4400" kern="1200" baseline="0">
              <a:latin typeface="Arial" panose="020B0604020202020204" pitchFamily="34" charset="0"/>
            </a:endParaRPr>
          </a:p>
        </p:txBody>
      </p:sp>
      <p:pic>
        <p:nvPicPr>
          <p:cNvPr id="10243" name="Content Placeholder 10242" descr="doraemon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Subtitle 10243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9144000" cy="2286000"/>
          </a:xfrm>
        </p:spPr>
        <p:txBody>
          <a:bodyPr/>
          <a:lstStyle/>
          <a:p>
            <a:pPr defTabSz="914400">
              <a:buClrTx/>
              <a:buSzTx/>
              <a:buFontTx/>
            </a:pPr>
            <a:r>
              <a:rPr sz="4400" b="1" kern="1200" baseline="0">
                <a:solidFill>
                  <a:srgbClr val="FF3399"/>
                </a:solidFill>
                <a:latin typeface="Times New Roman" panose="02020603050405020304" pitchFamily="18" charset="0"/>
              </a:rPr>
              <a:t>HOẠT ĐỘNG 3: </a:t>
            </a:r>
          </a:p>
          <a:p>
            <a:pPr defTabSz="914400">
              <a:buClrTx/>
              <a:buSzTx/>
              <a:buFontTx/>
            </a:pPr>
            <a:r>
              <a:rPr sz="4400" kern="1200" baseline="0" err="1">
                <a:solidFill>
                  <a:srgbClr val="FF00FF"/>
                </a:solidFill>
                <a:latin typeface="Times New Roman" panose="02020603050405020304" pitchFamily="18" charset="0"/>
              </a:rPr>
              <a:t>Đàm thoại</a:t>
            </a:r>
            <a:r>
              <a:rPr sz="3200" kern="1200" baseline="0">
                <a:latin typeface="Arial" panose="020B0604020202020204" pitchFamily="34" charset="0"/>
              </a:rPr>
              <a:t> </a:t>
            </a:r>
            <a:r>
              <a:rPr sz="4400" kern="1200" baseline="0" err="1">
                <a:solidFill>
                  <a:srgbClr val="FF00FF"/>
                </a:solidFill>
                <a:latin typeface="Times New Roman" panose="02020603050405020304" pitchFamily="18" charset="0"/>
              </a:rPr>
              <a:t>, trích dẫn, giảng giải</a:t>
            </a:r>
            <a:endParaRPr sz="4400" kern="1200" baseline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Placeholder 79874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>
              <a:buNone/>
            </a:pPr>
            <a:r>
              <a:rPr sz="4000" err="1">
                <a:latin typeface="Times New Roman" panose="02020603050405020304" pitchFamily="18" charset="0"/>
              </a:rPr>
              <a:t> Cô vừa đọc cho các con nghe bài thơ gì? do ai sáng tác</a:t>
            </a:r>
            <a:r>
              <a:rPr sz="4000">
                <a:latin typeface="Times New Roman" panose="02020603050405020304" pitchFamily="18" charset="0"/>
              </a:rPr>
              <a:t>? </a:t>
            </a:r>
          </a:p>
          <a:p>
            <a:pPr>
              <a:buNone/>
            </a:pPr>
            <a:r>
              <a:rPr sz="4000" err="1">
                <a:latin typeface="Times New Roman" panose="02020603050405020304" pitchFamily="18" charset="0"/>
              </a:rPr>
              <a:t>Cây dây leo như thế nào</a:t>
            </a:r>
            <a:r>
              <a:rPr sz="4000">
                <a:latin typeface="Times New Roman" panose="02020603050405020304" pitchFamily="18" charset="0"/>
              </a:rPr>
              <a:t>?</a:t>
            </a:r>
          </a:p>
          <a:p>
            <a:pPr>
              <a:buNone/>
            </a:pPr>
            <a:r>
              <a:t> </a:t>
            </a:r>
            <a:r>
              <a:rPr sz="4000" err="1">
                <a:latin typeface="Times New Roman" panose="02020603050405020304" pitchFamily="18" charset="0"/>
              </a:rPr>
              <a:t>Cây dây leo sống ở đâu</a:t>
            </a:r>
            <a:r>
              <a:rPr sz="4000"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93185" descr="Hình315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3187" name="Rectangles 93186"/>
          <p:cNvSpPr/>
          <p:nvPr/>
        </p:nvSpPr>
        <p:spPr>
          <a:xfrm>
            <a:off x="152400" y="0"/>
            <a:ext cx="3246438" cy="22875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800" err="1">
                <a:solidFill>
                  <a:srgbClr val="FF3300"/>
                </a:solidFill>
                <a:latin typeface="Times New Roman" panose="02020603050405020304" pitchFamily="18" charset="0"/>
              </a:rPr>
              <a:t>Cây dây leo </a:t>
            </a:r>
            <a:br>
              <a:rPr sz="4800" err="1">
                <a:solidFill>
                  <a:srgbClr val="FF3300"/>
                </a:solidFill>
                <a:latin typeface="Times New Roman" panose="02020603050405020304" pitchFamily="18" charset="0"/>
              </a:rPr>
            </a:br>
            <a:r>
              <a:rPr sz="4800" err="1">
                <a:solidFill>
                  <a:srgbClr val="FF3300"/>
                </a:solidFill>
                <a:latin typeface="Times New Roman" panose="02020603050405020304" pitchFamily="18" charset="0"/>
              </a:rPr>
              <a:t>Bé tý teo </a:t>
            </a:r>
            <a:br>
              <a:rPr sz="4800" err="1">
                <a:solidFill>
                  <a:srgbClr val="FF3300"/>
                </a:solidFill>
                <a:latin typeface="Times New Roman" panose="02020603050405020304" pitchFamily="18" charset="0"/>
              </a:rPr>
            </a:br>
            <a:r>
              <a:rPr sz="4800" err="1">
                <a:solidFill>
                  <a:srgbClr val="FF3300"/>
                </a:solidFill>
                <a:latin typeface="Times New Roman" panose="02020603050405020304" pitchFamily="18" charset="0"/>
              </a:rPr>
              <a:t>Ở trong nhà</a:t>
            </a:r>
            <a:endParaRPr sz="48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 Placeholder 8089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sz="4000" err="1">
                <a:latin typeface="Times New Roman" panose="02020603050405020304" pitchFamily="18" charset="0"/>
              </a:rPr>
              <a:t> Cây dây leo ở trong nhà sau đó đã làm gì</a:t>
            </a:r>
            <a:r>
              <a:rPr sz="4000"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94209" descr="Hình316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8600"/>
            <a:ext cx="88392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4211" name="Rectangles 94210"/>
          <p:cNvSpPr/>
          <p:nvPr/>
        </p:nvSpPr>
        <p:spPr>
          <a:xfrm>
            <a:off x="152400" y="4763"/>
            <a:ext cx="3389313" cy="22875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sz="4800" err="1">
                <a:latin typeface="Times New Roman" panose="02020603050405020304" pitchFamily="18" charset="0"/>
              </a:rPr>
              <a:t>Lại bò ra</a:t>
            </a:r>
            <a:br>
              <a:rPr sz="4800" err="1">
                <a:latin typeface="Times New Roman" panose="02020603050405020304" pitchFamily="18" charset="0"/>
              </a:rPr>
            </a:br>
            <a:r>
              <a:rPr sz="4800" err="1">
                <a:latin typeface="Times New Roman" panose="02020603050405020304" pitchFamily="18" charset="0"/>
              </a:rPr>
              <a:t>Ngoài cửa sổ</a:t>
            </a:r>
            <a:r>
              <a:rPr sz="4800">
                <a:latin typeface="Times New Roman" panose="02020603050405020304" pitchFamily="18" charset="0"/>
              </a:rPr>
              <a:t/>
            </a:r>
            <a:br>
              <a:rPr sz="4800">
                <a:latin typeface="Times New Roman" panose="02020603050405020304" pitchFamily="18" charset="0"/>
              </a:rPr>
            </a:br>
            <a:endParaRPr sz="4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On-screen Show (4:3)</PresentationFormat>
  <Paragraphs>34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Thơ: Cây Dây Leo Đối tượng: Lớp chồi Người thực hiện: Nguyễn Thị Hiền Trường Mẫu Giáo Hoa Ban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Ra ngoài trời Cho dễ thở Tắm nắng gió</vt:lpstr>
      <vt:lpstr>Gội mưa rào </vt:lpstr>
      <vt:lpstr>Slide 14</vt:lpstr>
      <vt:lpstr>Slide 15</vt:lpstr>
      <vt:lpstr>Slide 16</vt:lpstr>
      <vt:lpstr>Slide 17</vt:lpstr>
      <vt:lpstr>Slide 18</vt:lpstr>
      <vt:lpstr>Kính chào và hẹn gặp lại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Liểu</dc:creator>
  <cp:lastModifiedBy>DELL</cp:lastModifiedBy>
  <cp:revision>24</cp:revision>
  <dcterms:created xsi:type="dcterms:W3CDTF">2021-01-21T07:54:00Z</dcterms:created>
  <dcterms:modified xsi:type="dcterms:W3CDTF">2021-05-13T03:58:17Z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1033-11.2.0.9684</vt:lpwstr>
  </property>
</Properties>
</file>