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1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72" r:id="rId12"/>
    <p:sldId id="273" r:id="rId13"/>
    <p:sldId id="276" r:id="rId14"/>
    <p:sldId id="266" r:id="rId15"/>
    <p:sldId id="267" r:id="rId16"/>
    <p:sldId id="269" r:id="rId17"/>
    <p:sldId id="268" r:id="rId18"/>
    <p:sldId id="271" r:id="rId19"/>
    <p:sldId id="270" r:id="rId20"/>
    <p:sldId id="277" r:id="rId21"/>
    <p:sldId id="278" r:id="rId22"/>
    <p:sldId id="280" r:id="rId23"/>
    <p:sldId id="279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  <a:srgbClr val="9933FF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5" autoAdjust="0"/>
    <p:restoredTop sz="94660"/>
  </p:normalViewPr>
  <p:slideViewPr>
    <p:cSldViewPr>
      <p:cViewPr varScale="1">
        <p:scale>
          <a:sx n="42" d="100"/>
          <a:sy n="42" d="100"/>
        </p:scale>
        <p:origin x="135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16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1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18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6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3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06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64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7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9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2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FF4EB-ADB7-45C3-B8C9-E5B3CFD9CBE6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9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g"/><Relationship Id="rId7" Type="http://schemas.openxmlformats.org/officeDocument/2006/relationships/image" Target="../media/image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4.jpg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6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5.jpg"/><Relationship Id="rId7" Type="http://schemas.openxmlformats.org/officeDocument/2006/relationships/image" Target="../media/image30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152400"/>
            <a:ext cx="87116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2400" b="1" cap="all" spc="0" dirty="0" smtClean="0">
                <a:ln w="0"/>
                <a:solidFill>
                  <a:srgbClr val="FF0066"/>
                </a:solidFill>
                <a:effectLst>
                  <a:reflection blurRad="12700" stA="50000" endPos="50000" dir="5400000" sy="-100000" rotWithShape="0"/>
                </a:effectLst>
                <a:latin typeface="+mj-lt"/>
              </a:rPr>
              <a:t>Phòng giáo dục và đào tạo thị xã buôn hồ</a:t>
            </a:r>
            <a:endParaRPr lang="en-US" sz="2400" b="1" cap="all" spc="0" dirty="0">
              <a:ln w="0"/>
              <a:solidFill>
                <a:srgbClr val="FF0066"/>
              </a:solidFill>
              <a:effectLst>
                <a:reflection blurRad="12700" stA="50000" endPos="50000" dir="5400000" sy="-100000" rotWithShape="0"/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614065"/>
            <a:ext cx="480663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2400" b="1" cap="all" spc="0" dirty="0" smtClean="0">
                <a:ln w="0"/>
                <a:solidFill>
                  <a:srgbClr val="FF0066"/>
                </a:solidFill>
                <a:effectLst>
                  <a:reflection blurRad="12700" stA="50000" endPos="50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Trường Mẫu giáo Hoa Ban</a:t>
            </a:r>
            <a:endParaRPr lang="en-US" sz="2400" b="1" cap="all" spc="0" dirty="0">
              <a:ln w="0"/>
              <a:solidFill>
                <a:srgbClr val="FF0066"/>
              </a:solidFill>
              <a:effectLst>
                <a:reflection blurRad="12700" stA="50000" endPos="50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1676401"/>
            <a:ext cx="6858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spc="-150" dirty="0" err="1" smtClean="0">
                <a:ln w="0"/>
                <a:solidFill>
                  <a:srgbClr val="002060"/>
                </a:solidFill>
                <a:effectLst>
                  <a:reflection blurRad="12700" stA="50000" endPos="50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spc="-150" dirty="0" smtClean="0">
                <a:ln w="0"/>
                <a:solidFill>
                  <a:srgbClr val="002060"/>
                </a:solidFill>
                <a:effectLst>
                  <a:reflection blurRad="12700" stA="50000" endPos="50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150" dirty="0" err="1" smtClean="0">
                <a:ln w="0"/>
                <a:solidFill>
                  <a:srgbClr val="002060"/>
                </a:solidFill>
                <a:effectLst>
                  <a:reflection blurRad="12700" stA="50000" endPos="50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spc="-150" dirty="0" smtClean="0">
                <a:ln w="0"/>
                <a:solidFill>
                  <a:srgbClr val="002060"/>
                </a:solidFill>
                <a:effectLst>
                  <a:reflection blurRad="12700" stA="50000" endPos="50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spc="-150" dirty="0" err="1" smtClean="0">
                <a:ln w="0"/>
                <a:solidFill>
                  <a:srgbClr val="002060"/>
                </a:solidFill>
                <a:effectLst>
                  <a:reflection blurRad="12700" stA="50000" endPos="50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spc="-150" dirty="0" smtClean="0">
                <a:ln w="0"/>
                <a:solidFill>
                  <a:srgbClr val="002060"/>
                </a:solidFill>
                <a:effectLst>
                  <a:reflection blurRad="12700" stA="50000" endPos="50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150" dirty="0" err="1" smtClean="0">
                <a:ln w="0"/>
                <a:solidFill>
                  <a:srgbClr val="002060"/>
                </a:solidFill>
                <a:effectLst>
                  <a:reflection blurRad="12700" stA="50000" endPos="50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spc="-150" dirty="0" smtClean="0">
                <a:ln w="0"/>
                <a:solidFill>
                  <a:srgbClr val="002060"/>
                </a:solidFill>
                <a:effectLst>
                  <a:reflection blurRad="12700" stA="50000" endPos="50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150" dirty="0" err="1" smtClean="0">
                <a:ln w="0"/>
                <a:solidFill>
                  <a:srgbClr val="002060"/>
                </a:solidFill>
                <a:effectLst>
                  <a:reflection blurRad="12700" stA="50000" endPos="50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spc="-150" dirty="0" smtClean="0">
                <a:ln w="0"/>
                <a:solidFill>
                  <a:srgbClr val="002060"/>
                </a:solidFill>
                <a:effectLst>
                  <a:reflection blurRad="12700" stA="50000" endPos="50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150" dirty="0" err="1" smtClean="0">
                <a:ln w="0"/>
                <a:solidFill>
                  <a:srgbClr val="002060"/>
                </a:solidFill>
                <a:effectLst>
                  <a:reflection blurRad="12700" stA="50000" endPos="50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600" b="1" spc="-150" dirty="0" smtClean="0">
              <a:ln w="0"/>
              <a:solidFill>
                <a:srgbClr val="002060"/>
              </a:solidFill>
              <a:effectLst>
                <a:reflection blurRad="12700" stA="50000" endPos="50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spc="-150" dirty="0" smtClean="0">
                <a:ln w="0"/>
                <a:solidFill>
                  <a:srgbClr val="002060"/>
                </a:solidFill>
                <a:effectLst>
                  <a:reflection blurRad="12700" stA="50000" endPos="50000" dir="5400000" sy="-100000" rotWithShape="0"/>
                </a:effectLst>
                <a:latin typeface="+mj-lt"/>
              </a:rPr>
              <a:t>H</a:t>
            </a:r>
            <a:r>
              <a:rPr lang="en-US" sz="3600" b="1" spc="-150" dirty="0" err="1" smtClean="0">
                <a:ln w="0"/>
                <a:solidFill>
                  <a:srgbClr val="002060"/>
                </a:solidFill>
                <a:effectLst>
                  <a:reflection blurRad="12700" stA="50000" endPos="50000" dir="5400000" sy="-100000" rotWithShape="0"/>
                </a:effectLst>
                <a:latin typeface="+mj-lt"/>
              </a:rPr>
              <a:t>oạt</a:t>
            </a:r>
            <a:r>
              <a:rPr lang="en-US" sz="3600" b="1" spc="-150" dirty="0" smtClean="0">
                <a:ln w="0"/>
                <a:solidFill>
                  <a:srgbClr val="002060"/>
                </a:solidFill>
                <a:effectLst>
                  <a:reflection blurRad="12700" stA="50000" endPos="50000" dir="5400000" sy="-100000" rotWithShape="0"/>
                </a:effectLst>
                <a:latin typeface="+mj-lt"/>
              </a:rPr>
              <a:t> </a:t>
            </a:r>
            <a:r>
              <a:rPr lang="en-US" sz="3600" b="1" spc="-150" dirty="0" err="1" smtClean="0">
                <a:ln w="0"/>
                <a:solidFill>
                  <a:srgbClr val="002060"/>
                </a:solidFill>
                <a:effectLst>
                  <a:reflection blurRad="12700" stA="50000" endPos="50000" dir="5400000" sy="-100000" rotWithShape="0"/>
                </a:effectLst>
                <a:latin typeface="+mj-lt"/>
              </a:rPr>
              <a:t>động</a:t>
            </a:r>
            <a:r>
              <a:rPr lang="vi-VN" sz="3600" b="1" spc="-150" dirty="0" smtClean="0">
                <a:ln w="0"/>
                <a:solidFill>
                  <a:srgbClr val="002060"/>
                </a:solidFill>
                <a:effectLst>
                  <a:reflection blurRad="12700" stA="50000" endPos="50000" dir="5400000" sy="-100000" rotWithShape="0"/>
                </a:effectLst>
                <a:latin typeface="+mj-lt"/>
              </a:rPr>
              <a:t>:</a:t>
            </a:r>
            <a:r>
              <a:rPr lang="en-US" sz="3600" b="1" spc="-150" dirty="0">
                <a:ln w="0"/>
                <a:solidFill>
                  <a:srgbClr val="002060"/>
                </a:solidFill>
                <a:effectLst>
                  <a:reflection blurRad="12700" stA="50000" endPos="50000" dir="5400000" sy="-100000" rotWithShape="0"/>
                </a:effectLst>
                <a:latin typeface="+mj-lt"/>
              </a:rPr>
              <a:t> </a:t>
            </a:r>
            <a:r>
              <a:rPr lang="vi-VN" sz="3600" b="1" spc="-150" dirty="0" smtClean="0">
                <a:ln w="0"/>
                <a:solidFill>
                  <a:srgbClr val="002060"/>
                </a:solidFill>
                <a:effectLst>
                  <a:reflection blurRad="12700" stA="50000" endPos="50000" dir="5400000" sy="-100000" rotWithShape="0"/>
                </a:effectLst>
                <a:latin typeface="+mj-lt"/>
              </a:rPr>
              <a:t>K</a:t>
            </a:r>
            <a:r>
              <a:rPr lang="en-US" sz="3600" b="1" spc="-150" dirty="0" err="1" smtClean="0">
                <a:ln w="0"/>
                <a:solidFill>
                  <a:srgbClr val="002060"/>
                </a:solidFill>
                <a:effectLst>
                  <a:reflection blurRad="12700" stA="50000" endPos="50000" dir="5400000" sy="-100000" rotWithShape="0"/>
                </a:effectLst>
                <a:latin typeface="+mj-lt"/>
              </a:rPr>
              <a:t>hám</a:t>
            </a:r>
            <a:r>
              <a:rPr lang="en-US" sz="3600" b="1" spc="-150" dirty="0" smtClean="0">
                <a:ln w="0"/>
                <a:solidFill>
                  <a:srgbClr val="002060"/>
                </a:solidFill>
                <a:effectLst>
                  <a:reflection blurRad="12700" stA="50000" endPos="50000" dir="5400000" sy="-100000" rotWithShape="0"/>
                </a:effectLst>
                <a:latin typeface="+mj-lt"/>
              </a:rPr>
              <a:t> </a:t>
            </a:r>
            <a:r>
              <a:rPr lang="en-US" sz="3600" b="1" spc="-150" dirty="0" err="1" smtClean="0">
                <a:ln w="0"/>
                <a:solidFill>
                  <a:srgbClr val="002060"/>
                </a:solidFill>
                <a:effectLst>
                  <a:reflection blurRad="12700" stA="50000" endPos="50000" dir="5400000" sy="-100000" rotWithShape="0"/>
                </a:effectLst>
                <a:latin typeface="+mj-lt"/>
              </a:rPr>
              <a:t>phá</a:t>
            </a:r>
            <a:r>
              <a:rPr lang="en-US" sz="3600" b="1" spc="-150" dirty="0" smtClean="0">
                <a:ln w="0"/>
                <a:solidFill>
                  <a:srgbClr val="002060"/>
                </a:solidFill>
                <a:effectLst>
                  <a:reflection blurRad="12700" stA="50000" endPos="50000" dir="5400000" sy="-100000" rotWithShape="0"/>
                </a:effectLst>
                <a:latin typeface="+mj-lt"/>
              </a:rPr>
              <a:t> </a:t>
            </a:r>
            <a:r>
              <a:rPr lang="en-US" sz="3600" b="1" spc="-150" dirty="0" err="1" smtClean="0">
                <a:ln w="0"/>
                <a:solidFill>
                  <a:srgbClr val="002060"/>
                </a:solidFill>
                <a:effectLst>
                  <a:reflection blurRad="12700" stA="50000" endPos="50000" dir="5400000" sy="-100000" rotWithShape="0"/>
                </a:effectLst>
                <a:latin typeface="+mj-lt"/>
              </a:rPr>
              <a:t>khoa</a:t>
            </a:r>
            <a:r>
              <a:rPr lang="en-US" sz="3600" b="1" spc="-150" dirty="0" smtClean="0">
                <a:ln w="0"/>
                <a:solidFill>
                  <a:srgbClr val="002060"/>
                </a:solidFill>
                <a:effectLst>
                  <a:reflection blurRad="12700" stA="50000" endPos="50000" dir="5400000" sy="-100000" rotWithShape="0"/>
                </a:effectLst>
                <a:latin typeface="+mj-lt"/>
              </a:rPr>
              <a:t> </a:t>
            </a:r>
            <a:r>
              <a:rPr lang="en-US" sz="3600" b="1" spc="-150" dirty="0" err="1" smtClean="0">
                <a:ln w="0"/>
                <a:solidFill>
                  <a:srgbClr val="002060"/>
                </a:solidFill>
                <a:effectLst>
                  <a:reflection blurRad="12700" stA="50000" endPos="50000" dir="5400000" sy="-100000" rotWithShape="0"/>
                </a:effectLst>
                <a:latin typeface="+mj-lt"/>
              </a:rPr>
              <a:t>học</a:t>
            </a:r>
            <a:endParaRPr lang="en-US" sz="3600" b="1" spc="-150" dirty="0">
              <a:ln w="0"/>
              <a:solidFill>
                <a:srgbClr val="002060"/>
              </a:solidFill>
              <a:effectLst>
                <a:reflection blurRad="12700" stA="50000" endPos="50000" dir="5400000" sy="-100000" rotWithShape="0"/>
              </a:effectLst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3124199"/>
            <a:ext cx="6858000" cy="9144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r="5400000" sy="-100000" rotWithShape="0"/>
                </a:effectLst>
              </a:rPr>
              <a:t>VÌ SAO CÓ MƯA</a:t>
            </a:r>
            <a:endParaRPr lang="en-US" sz="5400" b="1" cap="all" spc="0" dirty="0">
              <a:ln w="0"/>
              <a:solidFill>
                <a:srgbClr val="FF0000"/>
              </a:solidFill>
              <a:effectLst>
                <a:reflection blurRad="12700" stA="50000" endPos="50000" dir="5400000" sy="-100000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5821" y="4458984"/>
            <a:ext cx="7772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3200" b="1" spc="0" dirty="0" smtClean="0">
                <a:ln w="0"/>
                <a:solidFill>
                  <a:srgbClr val="7030A0"/>
                </a:solidFill>
                <a:effectLst>
                  <a:reflection blurRad="12700" stA="50000" endPos="50000" dir="5400000" sy="-100000" rotWithShape="0"/>
                </a:effectLst>
                <a:latin typeface="+mj-lt"/>
              </a:rPr>
              <a:t>Giáo viên: H  JUET NIÊ</a:t>
            </a:r>
            <a:endParaRPr lang="en-US" sz="3200" b="1" spc="0" dirty="0" smtClean="0">
              <a:ln w="0"/>
              <a:solidFill>
                <a:srgbClr val="7030A0"/>
              </a:solidFill>
              <a:effectLst>
                <a:reflection blurRad="12700" stA="50000" endPos="50000" dir="5400000" sy="-100000" rotWithShape="0"/>
              </a:effectLst>
              <a:latin typeface="+mj-lt"/>
            </a:endParaRPr>
          </a:p>
          <a:p>
            <a:pPr algn="ctr"/>
            <a:r>
              <a:rPr lang="en-US" sz="3200" b="1" dirty="0" err="1" smtClean="0">
                <a:ln w="0"/>
                <a:solidFill>
                  <a:srgbClr val="7030A0"/>
                </a:solidFill>
                <a:effectLst>
                  <a:reflection blurRad="12700" stA="50000" endPos="50000" dir="5400000" sy="-100000" rotWithShape="0"/>
                </a:effectLst>
                <a:latin typeface="+mj-lt"/>
              </a:rPr>
              <a:t>Lớp</a:t>
            </a:r>
            <a:r>
              <a:rPr lang="en-US" sz="3200" b="1" dirty="0" smtClean="0">
                <a:ln w="0"/>
                <a:solidFill>
                  <a:srgbClr val="7030A0"/>
                </a:solidFill>
                <a:effectLst>
                  <a:reflection blurRad="12700" stA="50000" endPos="50000" dir="5400000" sy="-100000" rotWithShape="0"/>
                </a:effectLst>
                <a:latin typeface="+mj-lt"/>
              </a:rPr>
              <a:t>: </a:t>
            </a:r>
            <a:r>
              <a:rPr lang="en-US" sz="3200" b="1" dirty="0" err="1" smtClean="0">
                <a:ln w="0"/>
                <a:solidFill>
                  <a:srgbClr val="7030A0"/>
                </a:solidFill>
                <a:effectLst>
                  <a:reflection blurRad="12700" stA="50000" endPos="50000" dir="5400000" sy="-100000" rotWithShape="0"/>
                </a:effectLst>
                <a:latin typeface="+mj-lt"/>
              </a:rPr>
              <a:t>Lá</a:t>
            </a:r>
            <a:r>
              <a:rPr lang="en-US" sz="3200" b="1" dirty="0" smtClean="0">
                <a:ln w="0"/>
                <a:solidFill>
                  <a:srgbClr val="7030A0"/>
                </a:solidFill>
                <a:effectLst>
                  <a:reflection blurRad="12700" stA="50000" endPos="50000" dir="5400000" sy="-100000" rotWithShape="0"/>
                </a:effectLst>
                <a:latin typeface="+mj-lt"/>
              </a:rPr>
              <a:t> 3</a:t>
            </a:r>
            <a:endParaRPr lang="en-US" sz="3200" b="1" spc="0" dirty="0">
              <a:ln w="0"/>
              <a:solidFill>
                <a:srgbClr val="7030A0"/>
              </a:solidFill>
              <a:effectLst>
                <a:reflection blurRad="12700" stA="50000" endPos="50000" dir="5400000" sy="-100000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945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a14="http://schemas.microsoft.com/office/drawing/2010/main"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1168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 </a:t>
            </a:r>
            <a:r>
              <a:rPr lang="en-US" dirty="0" err="1" smtClean="0"/>
              <a:t>chuyện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7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798538" y="533399"/>
            <a:ext cx="7888262" cy="28190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Qúa</a:t>
            </a:r>
            <a:r>
              <a:rPr lang="en-US" sz="54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trình</a:t>
            </a:r>
            <a:r>
              <a:rPr lang="en-US" sz="54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tạo</a:t>
            </a:r>
            <a:r>
              <a:rPr lang="en-US" sz="54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thành</a:t>
            </a:r>
            <a:r>
              <a:rPr lang="en-US" sz="54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mưa</a:t>
            </a:r>
            <a:endParaRPr lang="en-US" sz="54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1752600" y="1981199"/>
            <a:ext cx="5486400" cy="4286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69" y="1010265"/>
            <a:ext cx="2057399" cy="1676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92" y="2428568"/>
            <a:ext cx="1962150" cy="18478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947" y="2667000"/>
            <a:ext cx="1905000" cy="18907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029" y="5000624"/>
            <a:ext cx="2105025" cy="18478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42" y="4981829"/>
            <a:ext cx="2057400" cy="18573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ight Arrow 11"/>
          <p:cNvSpPr/>
          <p:nvPr/>
        </p:nvSpPr>
        <p:spPr>
          <a:xfrm rot="1889805">
            <a:off x="5849083" y="1817224"/>
            <a:ext cx="841884" cy="619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7539727">
            <a:off x="6833116" y="4720555"/>
            <a:ext cx="828029" cy="644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1289872">
            <a:off x="3967330" y="6180756"/>
            <a:ext cx="961688" cy="6120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4777818">
            <a:off x="1290755" y="4687021"/>
            <a:ext cx="889270" cy="627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20297815">
            <a:off x="2310134" y="1771250"/>
            <a:ext cx="953733" cy="661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32" b="87766" l="0" r="996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05" y="2898068"/>
            <a:ext cx="2515137" cy="275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0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485" y="427038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48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376085" y="533400"/>
            <a:ext cx="5415115" cy="33572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Bé</a:t>
            </a:r>
            <a:r>
              <a:rPr lang="en-US" sz="5400" b="1" cap="all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nào</a:t>
            </a:r>
            <a:r>
              <a:rPr lang="en-US" sz="5400" b="1" cap="all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thông</a:t>
            </a:r>
            <a:r>
              <a:rPr lang="en-US" sz="5400" b="1" cap="all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minh</a:t>
            </a:r>
            <a:endParaRPr lang="en-US" sz="5400" b="1" cap="all" spc="0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800600"/>
            <a:ext cx="1752600" cy="18478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60" y="304800"/>
            <a:ext cx="1949245" cy="18478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676" y="2514600"/>
            <a:ext cx="1981200" cy="18573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970206"/>
            <a:ext cx="2000250" cy="16954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" y="4800600"/>
            <a:ext cx="1905000" cy="18478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ectangle 11"/>
          <p:cNvSpPr/>
          <p:nvPr/>
        </p:nvSpPr>
        <p:spPr>
          <a:xfrm>
            <a:off x="376085" y="2057400"/>
            <a:ext cx="6329515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mưa.Nhiệm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hiện,các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61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533400" y="5715000"/>
            <a:ext cx="2971800" cy="762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Bốc hơi nước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4515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7" name="Rectangle 6"/>
          <p:cNvSpPr/>
          <p:nvPr/>
        </p:nvSpPr>
        <p:spPr>
          <a:xfrm>
            <a:off x="304800" y="6019800"/>
            <a:ext cx="4648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Mây ngưng tụ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66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28600" y="5943600"/>
            <a:ext cx="403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Gió và mây đen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14170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609600" y="5943599"/>
            <a:ext cx="1752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Mưa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609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Rectangle 4"/>
          <p:cNvSpPr/>
          <p:nvPr/>
        </p:nvSpPr>
        <p:spPr>
          <a:xfrm>
            <a:off x="152401" y="6045097"/>
            <a:ext cx="3048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Sấm chớp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1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304801" y="6045097"/>
            <a:ext cx="3124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Cầu vồng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967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Rectangle 4"/>
          <p:cNvSpPr/>
          <p:nvPr/>
        </p:nvSpPr>
        <p:spPr>
          <a:xfrm>
            <a:off x="2209800" y="1143000"/>
            <a:ext cx="44981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3600" b="1" spc="0" dirty="0" smtClean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I. Mục đích – yêu cầu</a:t>
            </a:r>
            <a:endParaRPr lang="en-US" sz="3600" b="1" spc="0" dirty="0">
              <a:ln w="0"/>
              <a:solidFill>
                <a:srgbClr val="FF0066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743200"/>
            <a:ext cx="7924800" cy="32162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buFontTx/>
              <a:buChar char="-"/>
            </a:pPr>
            <a:r>
              <a:rPr lang="vi-VN" sz="2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Trẻ biết được mưa được bắt nguồn từ đâu.</a:t>
            </a:r>
          </a:p>
          <a:p>
            <a:pPr marL="457200" indent="-457200">
              <a:buFontTx/>
              <a:buChar char="-"/>
            </a:pPr>
            <a:r>
              <a:rPr lang="vi-VN" sz="2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Trẻ dự đoán được một số hiện tượng tự nhiên đơn giản sắp xảy ra ( mưa,gió,bão...)</a:t>
            </a:r>
            <a:endParaRPr lang="vi-VN" sz="2900" b="1" cap="none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marL="457200" indent="-457200">
              <a:buFontTx/>
              <a:buChar char="-"/>
            </a:pPr>
            <a:r>
              <a:rPr lang="vi-VN" sz="29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Trẻ biết được lợi ích của nước dối với đời sống con người,động vật và thực vật.</a:t>
            </a:r>
          </a:p>
          <a:p>
            <a:pPr marL="457200" indent="-457200">
              <a:buFontTx/>
              <a:buChar char="-"/>
            </a:pPr>
            <a:r>
              <a:rPr lang="vi-VN" sz="2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Trẻ biết được tác hại của việc không bảo vệ và giữ gìn nguồn nước.</a:t>
            </a:r>
            <a:endParaRPr lang="en-US" sz="29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199" y="1789331"/>
            <a:ext cx="304800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vi-VN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1. Kiến thức: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701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3327605" cy="3124199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" y="3617593"/>
            <a:ext cx="3295650" cy="32099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454" y="380999"/>
            <a:ext cx="2856546" cy="30479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31" y="354964"/>
            <a:ext cx="2885122" cy="30479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31" y="3663315"/>
            <a:ext cx="3074670" cy="31642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617593"/>
            <a:ext cx="2667000" cy="325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3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276600"/>
            <a:ext cx="2838449" cy="32188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6" y="2458"/>
            <a:ext cx="2857500" cy="2969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570" y="2458"/>
            <a:ext cx="3049229" cy="29693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458"/>
            <a:ext cx="2983322" cy="29693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0" y="3276600"/>
            <a:ext cx="2857500" cy="327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741" y="3276600"/>
            <a:ext cx="3008058" cy="321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3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53533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Xin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cảm</a:t>
            </a:r>
            <a:r>
              <a:rPr lang="en-US" dirty="0" smtClean="0"/>
              <a:t> </a:t>
            </a:r>
            <a:r>
              <a:rPr lang="en-US" dirty="0" err="1" smtClean="0"/>
              <a:t>ơn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143000"/>
            <a:ext cx="8229600" cy="5181600"/>
          </a:xfrm>
        </p:spPr>
      </p:pic>
    </p:spTree>
    <p:extLst>
      <p:ext uri="{BB962C8B-B14F-4D97-AF65-F5344CB8AC3E}">
        <p14:creationId xmlns:p14="http://schemas.microsoft.com/office/powerpoint/2010/main" val="318866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Rectangle 4"/>
          <p:cNvSpPr/>
          <p:nvPr/>
        </p:nvSpPr>
        <p:spPr>
          <a:xfrm>
            <a:off x="1143001" y="1676401"/>
            <a:ext cx="3200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Kỹ năng: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1" y="2133600"/>
            <a:ext cx="8229600" cy="23237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29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Rèn kỹ năng quan sát ,trò chuyện về các hiện tượng trời mưa.</a:t>
            </a:r>
          </a:p>
          <a:p>
            <a:r>
              <a:rPr lang="vi-VN" sz="2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Trẻ </a:t>
            </a:r>
            <a:r>
              <a:rPr lang="vi-VN" sz="29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 đạt khả năng phán đoán của mình một cách mạch lạc.</a:t>
            </a:r>
          </a:p>
          <a:p>
            <a:r>
              <a:rPr lang="vi-VN" sz="2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Có kỹ năng thao tác sử dụng máy tính.</a:t>
            </a:r>
            <a:endParaRPr lang="en-US" sz="29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26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Rectangle 4"/>
          <p:cNvSpPr/>
          <p:nvPr/>
        </p:nvSpPr>
        <p:spPr>
          <a:xfrm>
            <a:off x="1676401" y="1600201"/>
            <a:ext cx="2362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3. Thái độ: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2184977"/>
            <a:ext cx="7772400" cy="14311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29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- Trẻ hứng thú với hoạt động,qua đó giáo dục trẻ biết tiết kiệm nước và biết bảo vệ nguồn nước.</a:t>
            </a:r>
            <a:endParaRPr lang="en-US" sz="29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36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Rectangle 4"/>
          <p:cNvSpPr/>
          <p:nvPr/>
        </p:nvSpPr>
        <p:spPr>
          <a:xfrm>
            <a:off x="1981201" y="838201"/>
            <a:ext cx="40136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36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II. Chuẩn bị:</a:t>
            </a:r>
            <a:endParaRPr lang="en-US" sz="36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828801"/>
            <a:ext cx="8458200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buFontTx/>
              <a:buChar char="-"/>
            </a:pPr>
            <a:r>
              <a:rPr lang="vi-VN" sz="2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Một số tranh ảnh về các hiện tượng tự nhiên </a:t>
            </a:r>
          </a:p>
          <a:p>
            <a:r>
              <a:rPr lang="vi-VN" sz="2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( mưa, gió, bão, sấm sét...)</a:t>
            </a:r>
          </a:p>
          <a:p>
            <a:r>
              <a:rPr lang="vi-VN" sz="2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- </a:t>
            </a:r>
            <a:r>
              <a:rPr lang="vi-VN" sz="29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Lô tô về các hiện tượng tự nhiên.</a:t>
            </a:r>
          </a:p>
          <a:p>
            <a:r>
              <a:rPr lang="vi-VN" sz="2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- Phần mềm giảng dạy.</a:t>
            </a:r>
          </a:p>
          <a:p>
            <a:r>
              <a:rPr lang="vi-VN" sz="29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- Dạy trẻ chơi trò chơi:‘‘Trời nắng,trời mưa’’</a:t>
            </a:r>
          </a:p>
          <a:p>
            <a:pPr marL="457200" indent="-457200">
              <a:buFontTx/>
              <a:buChar char="-"/>
            </a:pPr>
            <a:endParaRPr lang="en-US" sz="29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533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Rectangle 4"/>
          <p:cNvSpPr/>
          <p:nvPr/>
        </p:nvSpPr>
        <p:spPr>
          <a:xfrm>
            <a:off x="2057400" y="1981200"/>
            <a:ext cx="488015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III. Tiến hành: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097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76201" y="381000"/>
            <a:ext cx="8915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Các con nghe nhạc và chơi trò chơi ‘‘ Trời nắng,trời mưa’’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2150716"/>
            <a:ext cx="5715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Trời nắng – Đội mũ</a:t>
            </a:r>
            <a:endParaRPr lang="en-US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2967335"/>
            <a:ext cx="519723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Trời mưa – Che ô</a:t>
            </a:r>
            <a:endParaRPr lang="en-US" sz="4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3629054"/>
            <a:ext cx="5943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Mưa nhỏ - Tí tách tí tách</a:t>
            </a:r>
            <a:endParaRPr lang="en-US" sz="4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4336940"/>
            <a:ext cx="7239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Mưa to – Lộp bộp lộp bộp</a:t>
            </a:r>
            <a:endParaRPr lang="en-US" sz="4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6400" y="4998657"/>
            <a:ext cx="487095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Mưa rào – Aò ào</a:t>
            </a:r>
            <a:endParaRPr lang="en-US" sz="4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7800" y="5706543"/>
            <a:ext cx="6553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Sấm chớp – Nổ đoàng</a:t>
            </a:r>
            <a:endParaRPr lang="en-US" sz="4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16491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0"/>
            <a:ext cx="2895600" cy="2971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74"/>
            <a:ext cx="3048000" cy="29644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374"/>
            <a:ext cx="2971800" cy="2964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600"/>
            <a:ext cx="3048000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74" y="3276600"/>
            <a:ext cx="2895600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76600"/>
            <a:ext cx="29718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8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8" name="Cloud Callout 7"/>
          <p:cNvSpPr/>
          <p:nvPr/>
        </p:nvSpPr>
        <p:spPr>
          <a:xfrm rot="19189526">
            <a:off x="5283518" y="1060926"/>
            <a:ext cx="1845783" cy="166230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829" y="1274652"/>
            <a:ext cx="1295400" cy="12348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251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74&quot;&gt;&lt;property id=&quot;20148&quot; value=&quot;5&quot;/&gt;&lt;property id=&quot;20300&quot; value=&quot;Slide 7&quot;/&gt;&lt;property id=&quot;20307&quot; value=&quot;262&quot;/&gt;&lt;/object&gt;&lt;object type=&quot;3&quot; unique_id=&quot;10075&quot;&gt;&lt;property id=&quot;20148&quot; value=&quot;5&quot;/&gt;&lt;property id=&quot;20300&quot; value=&quot;Slide 8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372</Words>
  <Application>Microsoft Office PowerPoint</Application>
  <PresentationFormat>On-screen Show (4:3)</PresentationFormat>
  <Paragraphs>45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chân thành cảm ơn!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Dương Thu Hường</dc:creator>
  <cp:lastModifiedBy>ACER</cp:lastModifiedBy>
  <cp:revision>39</cp:revision>
  <dcterms:created xsi:type="dcterms:W3CDTF">2016-10-15T15:48:12Z</dcterms:created>
  <dcterms:modified xsi:type="dcterms:W3CDTF">2023-05-24T14:49:34Z</dcterms:modified>
</cp:coreProperties>
</file>